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9"/>
  </p:notesMasterIdLst>
  <p:sldIdLst>
    <p:sldId id="264" r:id="rId3"/>
    <p:sldId id="284" r:id="rId4"/>
    <p:sldId id="285" r:id="rId5"/>
    <p:sldId id="286" r:id="rId6"/>
    <p:sldId id="287" r:id="rId7"/>
    <p:sldId id="280" r:id="rId8"/>
  </p:sldIdLst>
  <p:sldSz cx="9144000" cy="6858000" type="screen4x3"/>
  <p:notesSz cx="6858000" cy="9144000"/>
  <p:defaultTextStyle>
    <a:defPPr>
      <a:defRPr lang="es-ES_tradnl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CC00"/>
    <a:srgbClr val="B7B7B9"/>
    <a:srgbClr val="99FF66"/>
    <a:srgbClr val="FF99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595" autoAdjust="0"/>
  </p:normalViewPr>
  <p:slideViewPr>
    <p:cSldViewPr>
      <p:cViewPr>
        <p:scale>
          <a:sx n="75" d="100"/>
          <a:sy n="75" d="100"/>
        </p:scale>
        <p:origin x="-3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85A47B7F-BD10-43A3-B909-61F27C8AD53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988399-C89B-4B8A-9174-015A6510579C}" type="slidenum">
              <a:rPr lang="es-ES"/>
              <a:pPr/>
              <a:t>1</a:t>
            </a:fld>
            <a:endParaRPr lang="es-E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534B8-0344-46F2-AED0-A37999AF0EFC}" type="slidenum">
              <a:rPr lang="es-ES"/>
              <a:pPr/>
              <a:t>2</a:t>
            </a:fld>
            <a:endParaRPr lang="es-E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3B842-73CE-418D-8F2C-637D8CF60CFC}" type="slidenum">
              <a:rPr lang="es-ES"/>
              <a:pPr/>
              <a:t>3</a:t>
            </a:fld>
            <a:endParaRPr lang="es-E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3BC5A-CD7B-4B8A-ADBE-7A253494627E}" type="slidenum">
              <a:rPr lang="es-ES"/>
              <a:pPr/>
              <a:t>4</a:t>
            </a:fld>
            <a:endParaRPr lang="es-E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4F79C-186C-4748-ABBB-0CD3DAD1A635}" type="slidenum">
              <a:rPr lang="es-ES"/>
              <a:pPr/>
              <a:t>5</a:t>
            </a:fld>
            <a:endParaRPr lang="es-E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3FF166-BA8B-4EFE-A984-973B7B33154D}" type="slidenum">
              <a:rPr lang="es-ES"/>
              <a:pPr/>
              <a:t>6</a:t>
            </a:fld>
            <a:endParaRPr lang="es-E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33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618DC5-3470-4A2B-B104-315CE13F676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F9FF5-1087-4DE8-B5AB-C0F0756CB10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B2B20-B67A-4E8F-890E-B948E853BFC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A99A7D-BA10-4CE4-9BEC-56856732FB0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0DDF74-7339-4892-8AAD-3CE23C05C91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86F59-488D-4C20-9219-E8C37164E71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4898E-7AA0-493C-BFA2-40FC0C81DA4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B4455-CA07-47C8-A253-3285099C79A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690D-0BC2-4E9D-A9C8-B31E103C26D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225E-2966-4FE4-A0BF-B77180F831A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4F5F2-1746-4445-86ED-EAB98DFF963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4ED40-C24B-472E-B1AC-1265745BA3C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DFE2F-4FDB-4AF5-8D27-6F04388D391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83969-D675-44DB-9392-68F7E67E94D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FA517-5070-4265-885D-9FC3885D5EC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64304-422C-44DC-AA28-87894B76812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98068-2F75-458C-AE65-C1A8C50DD13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9372D-78EC-460C-87A8-680D4A67C59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7309E-0991-41E0-A92D-F38926136A5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EBEE8-514D-45CB-8605-ED79F2FBF58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774F4-0D27-48B1-8747-B8171470212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A98CB-D4DC-495A-9DFB-D61FC0A68ED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425A8-C1BA-42C2-8D16-9AF34DC42F7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7572F-27D6-439F-9497-8AE52BD140A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4"/>
            <a:chExt cx="5758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1229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2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_tradnl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857DB6B-B33F-467F-98F1-0295AE724E4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BD9E5179-3C5A-4DBC-A11A-FE45B8D6D939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8153400" cy="669925"/>
          </a:xfrm>
        </p:spPr>
        <p:txBody>
          <a:bodyPr/>
          <a:lstStyle/>
          <a:p>
            <a:r>
              <a:rPr lang="es-ES_tradnl"/>
              <a:t>La Industria Manufacturera en Nicaragua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81200"/>
            <a:ext cx="7010400" cy="6096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s-ES_tradnl" dirty="0" smtClean="0"/>
              <a:t>El Sistema Industrial y la Política Industrial </a:t>
            </a:r>
            <a:endParaRPr lang="es-ES_tradnl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28800" y="5181600"/>
            <a:ext cx="5638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dirty="0"/>
              <a:t>Ministerio de Fomento, Industria y Comercio</a:t>
            </a:r>
          </a:p>
          <a:p>
            <a:pPr algn="ctr">
              <a:spcBef>
                <a:spcPct val="50000"/>
              </a:spcBef>
            </a:pPr>
            <a:r>
              <a:rPr lang="es-ES_tradnl" dirty="0"/>
              <a:t>Arturo J. Solórzano</a:t>
            </a:r>
          </a:p>
          <a:p>
            <a:pPr algn="ctr">
              <a:spcBef>
                <a:spcPct val="50000"/>
              </a:spcBef>
            </a:pPr>
            <a:r>
              <a:rPr lang="es-ES_tradnl" dirty="0"/>
              <a:t>Director General de Industria y </a:t>
            </a:r>
            <a:r>
              <a:rPr lang="es-ES_tradnl" dirty="0" smtClean="0"/>
              <a:t>Tecnología</a:t>
            </a:r>
          </a:p>
          <a:p>
            <a:pPr algn="ctr">
              <a:spcBef>
                <a:spcPct val="50000"/>
              </a:spcBef>
            </a:pPr>
            <a:r>
              <a:rPr lang="es-ES_tradnl" dirty="0" smtClean="0"/>
              <a:t>2009</a:t>
            </a:r>
            <a:endParaRPr lang="es-ES_tradnl" dirty="0"/>
          </a:p>
        </p:txBody>
      </p:sp>
      <p:pic>
        <p:nvPicPr>
          <p:cNvPr id="21518" name="Picture 14" descr="j023468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352800"/>
            <a:ext cx="2438400" cy="143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4114800" y="2819400"/>
            <a:ext cx="1524000" cy="1371600"/>
            <a:chOff x="4416" y="576"/>
            <a:chExt cx="960" cy="864"/>
          </a:xfrm>
        </p:grpSpPr>
        <p:sp>
          <p:nvSpPr>
            <p:cNvPr id="84995" name="Oval 3"/>
            <p:cNvSpPr>
              <a:spLocks noChangeArrowheads="1"/>
            </p:cNvSpPr>
            <p:nvPr/>
          </p:nvSpPr>
          <p:spPr bwMode="auto">
            <a:xfrm>
              <a:off x="4416" y="768"/>
              <a:ext cx="576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>
                  <a:latin typeface="Arial" charset="0"/>
                </a:rPr>
                <a:t>Grande</a:t>
              </a:r>
            </a:p>
          </p:txBody>
        </p:sp>
        <p:sp>
          <p:nvSpPr>
            <p:cNvPr id="84996" name="Oval 4"/>
            <p:cNvSpPr>
              <a:spLocks noChangeArrowheads="1"/>
            </p:cNvSpPr>
            <p:nvPr/>
          </p:nvSpPr>
          <p:spPr bwMode="auto">
            <a:xfrm>
              <a:off x="4800" y="1200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600">
                  <a:latin typeface="Arial" charset="0"/>
                </a:rPr>
                <a:t>Peq</a:t>
              </a:r>
            </a:p>
          </p:txBody>
        </p:sp>
        <p:sp>
          <p:nvSpPr>
            <p:cNvPr id="84997" name="Oval 5"/>
            <p:cNvSpPr>
              <a:spLocks noChangeArrowheads="1"/>
            </p:cNvSpPr>
            <p:nvPr/>
          </p:nvSpPr>
          <p:spPr bwMode="auto">
            <a:xfrm>
              <a:off x="4992" y="912"/>
              <a:ext cx="384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>
                  <a:latin typeface="Arial" charset="0"/>
                </a:rPr>
                <a:t>Med</a:t>
              </a:r>
            </a:p>
          </p:txBody>
        </p:sp>
        <p:sp>
          <p:nvSpPr>
            <p:cNvPr id="84998" name="Oval 6"/>
            <p:cNvSpPr>
              <a:spLocks noChangeArrowheads="1"/>
            </p:cNvSpPr>
            <p:nvPr/>
          </p:nvSpPr>
          <p:spPr bwMode="auto">
            <a:xfrm>
              <a:off x="4608" y="12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Mic</a:t>
              </a:r>
            </a:p>
          </p:txBody>
        </p:sp>
        <p:sp>
          <p:nvSpPr>
            <p:cNvPr id="84999" name="Rectangle 7"/>
            <p:cNvSpPr>
              <a:spLocks noChangeArrowheads="1"/>
            </p:cNvSpPr>
            <p:nvPr/>
          </p:nvSpPr>
          <p:spPr bwMode="auto">
            <a:xfrm>
              <a:off x="4608" y="576"/>
              <a:ext cx="672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600">
                  <a:latin typeface="Arial" charset="0"/>
                </a:rPr>
                <a:t>Industrias</a:t>
              </a:r>
            </a:p>
          </p:txBody>
        </p:sp>
      </p:grpSp>
      <p:grpSp>
        <p:nvGrpSpPr>
          <p:cNvPr id="85000" name="Group 8"/>
          <p:cNvGrpSpPr>
            <a:grpSpLocks/>
          </p:cNvGrpSpPr>
          <p:nvPr/>
        </p:nvGrpSpPr>
        <p:grpSpPr bwMode="auto">
          <a:xfrm>
            <a:off x="3095625" y="1676400"/>
            <a:ext cx="1685925" cy="1714500"/>
            <a:chOff x="1950" y="1056"/>
            <a:chExt cx="1050" cy="1080"/>
          </a:xfrm>
        </p:grpSpPr>
        <p:sp>
          <p:nvSpPr>
            <p:cNvPr id="85001" name="Rectangle 9"/>
            <p:cNvSpPr>
              <a:spLocks noChangeArrowheads="1"/>
            </p:cNvSpPr>
            <p:nvPr/>
          </p:nvSpPr>
          <p:spPr bwMode="auto">
            <a:xfrm>
              <a:off x="1950" y="1056"/>
              <a:ext cx="1050" cy="1080"/>
            </a:xfrm>
            <a:prstGeom prst="rect">
              <a:avLst/>
            </a:prstGeom>
            <a:solidFill>
              <a:srgbClr val="FFFFCC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>
                <a:latin typeface="Arial" charset="0"/>
              </a:endParaRPr>
            </a:p>
          </p:txBody>
        </p:sp>
        <p:sp>
          <p:nvSpPr>
            <p:cNvPr id="85002" name="Rectangle 10"/>
            <p:cNvSpPr>
              <a:spLocks noChangeArrowheads="1"/>
            </p:cNvSpPr>
            <p:nvPr/>
          </p:nvSpPr>
          <p:spPr bwMode="auto">
            <a:xfrm>
              <a:off x="1998" y="1296"/>
              <a:ext cx="86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Materias Primas, </a:t>
              </a:r>
            </a:p>
            <a:p>
              <a:pPr algn="ctr"/>
              <a:r>
                <a:rPr lang="es-ES_tradnl" sz="1200">
                  <a:latin typeface="Arial" charset="0"/>
                </a:rPr>
                <a:t>Envases, Mat. Aux.</a:t>
              </a:r>
            </a:p>
          </p:txBody>
        </p:sp>
        <p:sp>
          <p:nvSpPr>
            <p:cNvPr id="85003" name="Rectangle 11"/>
            <p:cNvSpPr>
              <a:spLocks noChangeArrowheads="1"/>
            </p:cNvSpPr>
            <p:nvPr/>
          </p:nvSpPr>
          <p:spPr bwMode="auto">
            <a:xfrm>
              <a:off x="1998" y="158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Energía Eléctrica</a:t>
              </a:r>
            </a:p>
          </p:txBody>
        </p:sp>
        <p:sp>
          <p:nvSpPr>
            <p:cNvPr id="85004" name="Rectangle 12"/>
            <p:cNvSpPr>
              <a:spLocks noChangeArrowheads="1"/>
            </p:cNvSpPr>
            <p:nvPr/>
          </p:nvSpPr>
          <p:spPr bwMode="auto">
            <a:xfrm>
              <a:off x="1998" y="1776"/>
              <a:ext cx="62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Combustibles</a:t>
              </a:r>
            </a:p>
          </p:txBody>
        </p:sp>
        <p:sp>
          <p:nvSpPr>
            <p:cNvPr id="85005" name="Rectangle 13"/>
            <p:cNvSpPr>
              <a:spLocks noChangeArrowheads="1"/>
            </p:cNvSpPr>
            <p:nvPr/>
          </p:nvSpPr>
          <p:spPr bwMode="auto">
            <a:xfrm>
              <a:off x="1998" y="1968"/>
              <a:ext cx="96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Maquinaria y Equipos</a:t>
              </a:r>
            </a:p>
          </p:txBody>
        </p:sp>
        <p:sp>
          <p:nvSpPr>
            <p:cNvPr id="85006" name="Rectangle 14"/>
            <p:cNvSpPr>
              <a:spLocks noChangeArrowheads="1"/>
            </p:cNvSpPr>
            <p:nvPr/>
          </p:nvSpPr>
          <p:spPr bwMode="auto">
            <a:xfrm>
              <a:off x="1998" y="1104"/>
              <a:ext cx="67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Edificaciones</a:t>
              </a:r>
            </a:p>
          </p:txBody>
        </p:sp>
      </p:grp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3095625" y="1663700"/>
            <a:ext cx="1692275" cy="1714500"/>
          </a:xfrm>
          <a:prstGeom prst="rect">
            <a:avLst/>
          </a:prstGeom>
          <a:solidFill>
            <a:schemeClr val="hlink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</a:t>
            </a:r>
          </a:p>
          <a:p>
            <a:pPr algn="ctr"/>
            <a:r>
              <a:rPr lang="es-ES_tradnl">
                <a:latin typeface="Arial" charset="0"/>
              </a:rPr>
              <a:t>Físico</a:t>
            </a:r>
          </a:p>
        </p:txBody>
      </p:sp>
      <p:grpSp>
        <p:nvGrpSpPr>
          <p:cNvPr id="85008" name="Group 16"/>
          <p:cNvGrpSpPr>
            <a:grpSpLocks/>
          </p:cNvGrpSpPr>
          <p:nvPr/>
        </p:nvGrpSpPr>
        <p:grpSpPr bwMode="auto">
          <a:xfrm>
            <a:off x="3095625" y="3381375"/>
            <a:ext cx="1695450" cy="1709738"/>
            <a:chOff x="1950" y="2130"/>
            <a:chExt cx="1056" cy="1077"/>
          </a:xfrm>
        </p:grpSpPr>
        <p:sp>
          <p:nvSpPr>
            <p:cNvPr id="85009" name="Rectangle 17"/>
            <p:cNvSpPr>
              <a:spLocks noChangeArrowheads="1"/>
            </p:cNvSpPr>
            <p:nvPr/>
          </p:nvSpPr>
          <p:spPr bwMode="auto">
            <a:xfrm>
              <a:off x="1950" y="2130"/>
              <a:ext cx="1056" cy="1077"/>
            </a:xfrm>
            <a:prstGeom prst="rect">
              <a:avLst/>
            </a:prstGeom>
            <a:solidFill>
              <a:srgbClr val="CCFFFF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>
                <a:latin typeface="Arial" charset="0"/>
              </a:endParaRPr>
            </a:p>
          </p:txBody>
        </p:sp>
        <p:sp>
          <p:nvSpPr>
            <p:cNvPr id="85010" name="Rectangle 18"/>
            <p:cNvSpPr>
              <a:spLocks noChangeArrowheads="1"/>
            </p:cNvSpPr>
            <p:nvPr/>
          </p:nvSpPr>
          <p:spPr bwMode="auto">
            <a:xfrm>
              <a:off x="1998" y="2160"/>
              <a:ext cx="100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Licencias, Franquicias</a:t>
              </a:r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998" y="2352"/>
              <a:ext cx="43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Software</a:t>
              </a:r>
            </a:p>
          </p:txBody>
        </p: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1998" y="2544"/>
              <a:ext cx="1008" cy="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Tecnologías</a:t>
              </a:r>
            </a:p>
            <a:p>
              <a:pPr algn="ctr"/>
              <a:r>
                <a:rPr lang="es-ES_tradnl" sz="1200">
                  <a:latin typeface="Arial" charset="0"/>
                </a:rPr>
                <a:t>Procesos y Sistemas</a:t>
              </a:r>
            </a:p>
            <a:p>
              <a:pPr algn="ctr"/>
              <a:r>
                <a:rPr lang="es-ES_tradnl" sz="1000">
                  <a:latin typeface="Arial" charset="0"/>
                </a:rPr>
                <a:t>Logística, Producción, </a:t>
              </a:r>
            </a:p>
            <a:p>
              <a:pPr algn="ctr"/>
              <a:r>
                <a:rPr lang="es-ES_tradnl" sz="1000">
                  <a:latin typeface="Arial" charset="0"/>
                </a:rPr>
                <a:t>Control de Calidad</a:t>
              </a:r>
            </a:p>
            <a:p>
              <a:pPr algn="ctr"/>
              <a:r>
                <a:rPr lang="es-ES_tradnl" sz="1000">
                  <a:latin typeface="Arial" charset="0"/>
                </a:rPr>
                <a:t>Mercadeo y Ventas, </a:t>
              </a:r>
            </a:p>
            <a:p>
              <a:pPr algn="ctr"/>
              <a:r>
                <a:rPr lang="es-ES_tradnl" sz="1000">
                  <a:latin typeface="Arial" charset="0"/>
                </a:rPr>
                <a:t>Administración</a:t>
              </a:r>
            </a:p>
          </p:txBody>
        </p:sp>
        <p:cxnSp>
          <p:nvCxnSpPr>
            <p:cNvPr id="85013" name="AutoShape 21"/>
            <p:cNvCxnSpPr>
              <a:cxnSpLocks noChangeShapeType="1"/>
              <a:stCxn id="85011" idx="3"/>
              <a:endCxn id="85012" idx="0"/>
            </p:cNvCxnSpPr>
            <p:nvPr/>
          </p:nvCxnSpPr>
          <p:spPr bwMode="auto">
            <a:xfrm>
              <a:off x="2430" y="2424"/>
              <a:ext cx="72" cy="1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85014" name="AutoShape 22"/>
            <p:cNvCxnSpPr>
              <a:cxnSpLocks noChangeShapeType="1"/>
              <a:stCxn id="85010" idx="2"/>
              <a:endCxn id="85012" idx="0"/>
            </p:cNvCxnSpPr>
            <p:nvPr/>
          </p:nvCxnSpPr>
          <p:spPr bwMode="auto">
            <a:xfrm rot="5400000">
              <a:off x="2382" y="2424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3098800" y="3429000"/>
            <a:ext cx="1676400" cy="1709738"/>
          </a:xfrm>
          <a:prstGeom prst="rect">
            <a:avLst/>
          </a:prstGeom>
          <a:solidFill>
            <a:srgbClr val="CC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</a:t>
            </a:r>
          </a:p>
          <a:p>
            <a:pPr algn="ctr"/>
            <a:r>
              <a:rPr lang="es-ES_tradnl">
                <a:latin typeface="Arial" charset="0"/>
              </a:rPr>
              <a:t>Intangible</a:t>
            </a:r>
          </a:p>
        </p:txBody>
      </p:sp>
      <p:grpSp>
        <p:nvGrpSpPr>
          <p:cNvPr id="85016" name="Group 24"/>
          <p:cNvGrpSpPr>
            <a:grpSpLocks/>
          </p:cNvGrpSpPr>
          <p:nvPr/>
        </p:nvGrpSpPr>
        <p:grpSpPr bwMode="auto">
          <a:xfrm>
            <a:off x="4797425" y="3390900"/>
            <a:ext cx="1466850" cy="1371600"/>
            <a:chOff x="3006" y="2136"/>
            <a:chExt cx="924" cy="864"/>
          </a:xfrm>
        </p:grpSpPr>
        <p:sp>
          <p:nvSpPr>
            <p:cNvPr id="85017" name="Rectangle 25"/>
            <p:cNvSpPr>
              <a:spLocks noChangeArrowheads="1"/>
            </p:cNvSpPr>
            <p:nvPr/>
          </p:nvSpPr>
          <p:spPr bwMode="auto">
            <a:xfrm>
              <a:off x="3006" y="2136"/>
              <a:ext cx="924" cy="864"/>
            </a:xfrm>
            <a:prstGeom prst="rect">
              <a:avLst/>
            </a:prstGeom>
            <a:solidFill>
              <a:srgbClr val="FFCC66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>
                <a:latin typeface="Arial" charset="0"/>
              </a:endParaRPr>
            </a:p>
          </p:txBody>
        </p:sp>
        <p:sp>
          <p:nvSpPr>
            <p:cNvPr id="85018" name="Rectangle 26"/>
            <p:cNvSpPr>
              <a:spLocks noChangeArrowheads="1"/>
            </p:cNvSpPr>
            <p:nvPr/>
          </p:nvSpPr>
          <p:spPr bwMode="auto">
            <a:xfrm>
              <a:off x="3204" y="2190"/>
              <a:ext cx="48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Gerencia</a:t>
              </a:r>
            </a:p>
          </p:txBody>
        </p:sp>
        <p:sp>
          <p:nvSpPr>
            <p:cNvPr id="85019" name="Rectangle 27"/>
            <p:cNvSpPr>
              <a:spLocks noChangeArrowheads="1"/>
            </p:cNvSpPr>
            <p:nvPr/>
          </p:nvSpPr>
          <p:spPr bwMode="auto">
            <a:xfrm>
              <a:off x="3198" y="2436"/>
              <a:ext cx="672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Profesionales</a:t>
              </a:r>
            </a:p>
            <a:p>
              <a:pPr algn="ctr"/>
              <a:r>
                <a:rPr lang="es-ES_tradnl" sz="1200">
                  <a:latin typeface="Arial" charset="0"/>
                </a:rPr>
                <a:t> y Técnicos</a:t>
              </a:r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3198" y="2784"/>
              <a:ext cx="67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Operarios</a:t>
              </a:r>
            </a:p>
          </p:txBody>
        </p:sp>
      </p:grp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4800600" y="3378200"/>
            <a:ext cx="1466850" cy="1371600"/>
          </a:xfrm>
          <a:prstGeom prst="rect">
            <a:avLst/>
          </a:prstGeom>
          <a:solidFill>
            <a:srgbClr val="FFCC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 </a:t>
            </a:r>
          </a:p>
          <a:p>
            <a:pPr algn="ctr"/>
            <a:r>
              <a:rPr lang="es-ES_tradnl">
                <a:latin typeface="Arial" charset="0"/>
              </a:rPr>
              <a:t>Humano</a:t>
            </a:r>
          </a:p>
        </p:txBody>
      </p:sp>
      <p:grpSp>
        <p:nvGrpSpPr>
          <p:cNvPr id="85022" name="Group 30"/>
          <p:cNvGrpSpPr>
            <a:grpSpLocks/>
          </p:cNvGrpSpPr>
          <p:nvPr/>
        </p:nvGrpSpPr>
        <p:grpSpPr bwMode="auto">
          <a:xfrm>
            <a:off x="4787900" y="2171700"/>
            <a:ext cx="3219450" cy="1209675"/>
            <a:chOff x="3000" y="1368"/>
            <a:chExt cx="2028" cy="762"/>
          </a:xfrm>
        </p:grpSpPr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3000" y="1368"/>
              <a:ext cx="2028" cy="762"/>
            </a:xfrm>
            <a:prstGeom prst="rect">
              <a:avLst/>
            </a:prstGeom>
            <a:solidFill>
              <a:srgbClr val="FFCCFF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>
                <a:latin typeface="Arial" charset="0"/>
              </a:endParaRPr>
            </a:p>
          </p:txBody>
        </p:sp>
        <p:sp>
          <p:nvSpPr>
            <p:cNvPr id="85024" name="Rectangle 32"/>
            <p:cNvSpPr>
              <a:spLocks noChangeArrowheads="1"/>
            </p:cNvSpPr>
            <p:nvPr/>
          </p:nvSpPr>
          <p:spPr bwMode="auto">
            <a:xfrm>
              <a:off x="3072" y="1686"/>
              <a:ext cx="402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Capital</a:t>
              </a:r>
            </a:p>
          </p:txBody>
        </p:sp>
        <p:sp>
          <p:nvSpPr>
            <p:cNvPr id="85025" name="Rectangle 33"/>
            <p:cNvSpPr>
              <a:spLocks noChangeArrowheads="1"/>
            </p:cNvSpPr>
            <p:nvPr/>
          </p:nvSpPr>
          <p:spPr bwMode="auto">
            <a:xfrm>
              <a:off x="3624" y="1536"/>
              <a:ext cx="624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Capital propio</a:t>
              </a:r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4464" y="1860"/>
              <a:ext cx="528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Nacional</a:t>
              </a:r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4464" y="1536"/>
              <a:ext cx="528" cy="2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Inversión</a:t>
              </a:r>
            </a:p>
            <a:p>
              <a:pPr algn="ctr"/>
              <a:r>
                <a:rPr lang="es-ES_tradnl" sz="1200">
                  <a:latin typeface="Arial" charset="0"/>
                </a:rPr>
                <a:t>Extranjera</a:t>
              </a:r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3624" y="1776"/>
              <a:ext cx="624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Capital de </a:t>
              </a:r>
            </a:p>
            <a:p>
              <a:pPr algn="ctr"/>
              <a:r>
                <a:rPr lang="es-ES_tradnl" sz="1200">
                  <a:latin typeface="Arial" charset="0"/>
                </a:rPr>
                <a:t>terceros</a:t>
              </a:r>
            </a:p>
          </p:txBody>
        </p:sp>
        <p:cxnSp>
          <p:nvCxnSpPr>
            <p:cNvPr id="85029" name="AutoShape 37"/>
            <p:cNvCxnSpPr>
              <a:cxnSpLocks noChangeShapeType="1"/>
            </p:cNvCxnSpPr>
            <p:nvPr/>
          </p:nvCxnSpPr>
          <p:spPr bwMode="auto">
            <a:xfrm flipV="1">
              <a:off x="4320" y="1776"/>
              <a:ext cx="66" cy="47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  <p:cxnSp>
          <p:nvCxnSpPr>
            <p:cNvPr id="85030" name="AutoShape 38"/>
            <p:cNvCxnSpPr>
              <a:cxnSpLocks noChangeShapeType="1"/>
            </p:cNvCxnSpPr>
            <p:nvPr/>
          </p:nvCxnSpPr>
          <p:spPr bwMode="auto">
            <a:xfrm>
              <a:off x="4249" y="1632"/>
              <a:ext cx="1" cy="288"/>
            </a:xfrm>
            <a:prstGeom prst="bentConnector3">
              <a:avLst>
                <a:gd name="adj1" fmla="val 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5031" name="AutoShape 39"/>
            <p:cNvCxnSpPr>
              <a:cxnSpLocks noChangeShapeType="1"/>
            </p:cNvCxnSpPr>
            <p:nvPr/>
          </p:nvCxnSpPr>
          <p:spPr bwMode="auto">
            <a:xfrm>
              <a:off x="4464" y="1632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5032" name="AutoShape 40"/>
            <p:cNvCxnSpPr>
              <a:cxnSpLocks noChangeShapeType="1"/>
            </p:cNvCxnSpPr>
            <p:nvPr/>
          </p:nvCxnSpPr>
          <p:spPr bwMode="auto">
            <a:xfrm>
              <a:off x="3618" y="1632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5033" name="AutoShape 41"/>
            <p:cNvCxnSpPr>
              <a:cxnSpLocks noChangeShapeType="1"/>
            </p:cNvCxnSpPr>
            <p:nvPr/>
          </p:nvCxnSpPr>
          <p:spPr bwMode="auto">
            <a:xfrm>
              <a:off x="3474" y="1776"/>
              <a:ext cx="66" cy="1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</p:grpSp>
      <p:sp>
        <p:nvSpPr>
          <p:cNvPr id="85034" name="Rectangle 42"/>
          <p:cNvSpPr>
            <a:spLocks noChangeArrowheads="1"/>
          </p:cNvSpPr>
          <p:nvPr/>
        </p:nvSpPr>
        <p:spPr bwMode="auto">
          <a:xfrm>
            <a:off x="4787900" y="2171700"/>
            <a:ext cx="3219450" cy="1209675"/>
          </a:xfrm>
          <a:prstGeom prst="rect">
            <a:avLst/>
          </a:prstGeom>
          <a:solidFill>
            <a:schemeClr val="folHlink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 Financiero</a:t>
            </a:r>
          </a:p>
        </p:txBody>
      </p:sp>
      <p:grpSp>
        <p:nvGrpSpPr>
          <p:cNvPr id="85035" name="Group 43"/>
          <p:cNvGrpSpPr>
            <a:grpSpLocks/>
          </p:cNvGrpSpPr>
          <p:nvPr/>
        </p:nvGrpSpPr>
        <p:grpSpPr bwMode="auto">
          <a:xfrm>
            <a:off x="3143250" y="3381375"/>
            <a:ext cx="3181350" cy="1752600"/>
            <a:chOff x="-288" y="2130"/>
            <a:chExt cx="2004" cy="1092"/>
          </a:xfrm>
        </p:grpSpPr>
        <p:sp>
          <p:nvSpPr>
            <p:cNvPr id="85036" name="Freeform 44"/>
            <p:cNvSpPr>
              <a:spLocks/>
            </p:cNvSpPr>
            <p:nvPr/>
          </p:nvSpPr>
          <p:spPr bwMode="auto">
            <a:xfrm>
              <a:off x="-288" y="2130"/>
              <a:ext cx="2004" cy="109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000" y="0"/>
                </a:cxn>
                <a:cxn ang="0">
                  <a:pos x="2004" y="858"/>
                </a:cxn>
                <a:cxn ang="0">
                  <a:pos x="1068" y="858"/>
                </a:cxn>
                <a:cxn ang="0">
                  <a:pos x="1072" y="1092"/>
                </a:cxn>
                <a:cxn ang="0">
                  <a:pos x="0" y="1092"/>
                </a:cxn>
                <a:cxn ang="0">
                  <a:pos x="0" y="4"/>
                </a:cxn>
              </a:cxnLst>
              <a:rect l="0" t="0" r="r" b="b"/>
              <a:pathLst>
                <a:path w="2004" h="1092">
                  <a:moveTo>
                    <a:pt x="0" y="4"/>
                  </a:moveTo>
                  <a:lnTo>
                    <a:pt x="2000" y="0"/>
                  </a:lnTo>
                  <a:lnTo>
                    <a:pt x="2004" y="858"/>
                  </a:lnTo>
                  <a:lnTo>
                    <a:pt x="1068" y="858"/>
                  </a:lnTo>
                  <a:lnTo>
                    <a:pt x="1072" y="1092"/>
                  </a:lnTo>
                  <a:lnTo>
                    <a:pt x="0" y="109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37" name="Text Box 45"/>
            <p:cNvSpPr txBox="1">
              <a:spLocks noChangeArrowheads="1"/>
            </p:cNvSpPr>
            <p:nvPr/>
          </p:nvSpPr>
          <p:spPr bwMode="auto">
            <a:xfrm>
              <a:off x="192" y="2514"/>
              <a:ext cx="996" cy="228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s-ES_tradnl">
                  <a:latin typeface="Arial" charset="0"/>
                </a:rPr>
                <a:t>Conocimiento</a:t>
              </a:r>
            </a:p>
          </p:txBody>
        </p:sp>
      </p:grpSp>
      <p:grpSp>
        <p:nvGrpSpPr>
          <p:cNvPr id="85038" name="Group 46"/>
          <p:cNvGrpSpPr>
            <a:grpSpLocks/>
          </p:cNvGrpSpPr>
          <p:nvPr/>
        </p:nvGrpSpPr>
        <p:grpSpPr bwMode="auto">
          <a:xfrm>
            <a:off x="3124200" y="1676400"/>
            <a:ext cx="4940300" cy="3457575"/>
            <a:chOff x="-1296" y="1050"/>
            <a:chExt cx="3112" cy="2178"/>
          </a:xfrm>
        </p:grpSpPr>
        <p:sp>
          <p:nvSpPr>
            <p:cNvPr id="85039" name="Line 47"/>
            <p:cNvSpPr>
              <a:spLocks noChangeShapeType="1"/>
            </p:cNvSpPr>
            <p:nvPr/>
          </p:nvSpPr>
          <p:spPr bwMode="auto">
            <a:xfrm>
              <a:off x="-1288" y="1056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0" name="Line 48"/>
            <p:cNvSpPr>
              <a:spLocks noChangeShapeType="1"/>
            </p:cNvSpPr>
            <p:nvPr/>
          </p:nvSpPr>
          <p:spPr bwMode="auto">
            <a:xfrm flipH="1">
              <a:off x="1778" y="1368"/>
              <a:ext cx="6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1" name="Line 49"/>
            <p:cNvSpPr>
              <a:spLocks noChangeShapeType="1"/>
            </p:cNvSpPr>
            <p:nvPr/>
          </p:nvSpPr>
          <p:spPr bwMode="auto">
            <a:xfrm flipH="1" flipV="1">
              <a:off x="708" y="2134"/>
              <a:ext cx="106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2" name="Line 50"/>
            <p:cNvSpPr>
              <a:spLocks noChangeShapeType="1"/>
            </p:cNvSpPr>
            <p:nvPr/>
          </p:nvSpPr>
          <p:spPr bwMode="auto">
            <a:xfrm>
              <a:off x="704" y="2136"/>
              <a:ext cx="0" cy="8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3" name="Line 51"/>
            <p:cNvSpPr>
              <a:spLocks noChangeShapeType="1"/>
            </p:cNvSpPr>
            <p:nvPr/>
          </p:nvSpPr>
          <p:spPr bwMode="auto">
            <a:xfrm flipH="1">
              <a:off x="-228" y="2994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4" name="Line 52"/>
            <p:cNvSpPr>
              <a:spLocks noChangeShapeType="1"/>
            </p:cNvSpPr>
            <p:nvPr/>
          </p:nvSpPr>
          <p:spPr bwMode="auto">
            <a:xfrm>
              <a:off x="-222" y="2994"/>
              <a:ext cx="0" cy="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5" name="Line 53"/>
            <p:cNvSpPr>
              <a:spLocks noChangeShapeType="1"/>
            </p:cNvSpPr>
            <p:nvPr/>
          </p:nvSpPr>
          <p:spPr bwMode="auto">
            <a:xfrm flipH="1" flipV="1">
              <a:off x="-1296" y="3222"/>
              <a:ext cx="107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6" name="Line 54"/>
            <p:cNvSpPr>
              <a:spLocks noChangeShapeType="1"/>
            </p:cNvSpPr>
            <p:nvPr/>
          </p:nvSpPr>
          <p:spPr bwMode="auto">
            <a:xfrm flipV="1">
              <a:off x="-1296" y="1050"/>
              <a:ext cx="0" cy="2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7" name="Line 55"/>
            <p:cNvSpPr>
              <a:spLocks noChangeShapeType="1"/>
            </p:cNvSpPr>
            <p:nvPr/>
          </p:nvSpPr>
          <p:spPr bwMode="auto">
            <a:xfrm>
              <a:off x="-240" y="107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5048" name="Line 56"/>
            <p:cNvSpPr>
              <a:spLocks noChangeShapeType="1"/>
            </p:cNvSpPr>
            <p:nvPr/>
          </p:nvSpPr>
          <p:spPr bwMode="auto">
            <a:xfrm>
              <a:off x="-248" y="1368"/>
              <a:ext cx="20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5049" name="Text Box 57"/>
          <p:cNvSpPr txBox="1">
            <a:spLocks noChangeArrowheads="1"/>
          </p:cNvSpPr>
          <p:nvPr/>
        </p:nvSpPr>
        <p:spPr bwMode="auto">
          <a:xfrm>
            <a:off x="3124200" y="609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>
                <a:latin typeface="Arial" charset="0"/>
              </a:rPr>
              <a:t>El Sistema Industrial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0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7" grpId="0" animBg="1"/>
      <p:bldP spid="85007" grpId="1" animBg="1"/>
      <p:bldP spid="85007" grpId="2" animBg="1"/>
      <p:bldP spid="85015" grpId="0" animBg="1"/>
      <p:bldP spid="85015" grpId="1" animBg="1"/>
      <p:bldP spid="85015" grpId="2" animBg="1"/>
      <p:bldP spid="85021" grpId="0" animBg="1"/>
      <p:bldP spid="85021" grpId="1" animBg="1"/>
      <p:bldP spid="85021" grpId="2" animBg="1"/>
      <p:bldP spid="85034" grpId="0" animBg="1"/>
      <p:bldP spid="85034" grpId="1" animBg="1"/>
      <p:bldP spid="8503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reeform 2"/>
          <p:cNvSpPr>
            <a:spLocks/>
          </p:cNvSpPr>
          <p:nvPr/>
        </p:nvSpPr>
        <p:spPr bwMode="auto">
          <a:xfrm>
            <a:off x="0" y="2181225"/>
            <a:ext cx="9115425" cy="4714875"/>
          </a:xfrm>
          <a:custGeom>
            <a:avLst/>
            <a:gdLst/>
            <a:ahLst/>
            <a:cxnLst>
              <a:cxn ang="0">
                <a:pos x="0" y="2970"/>
              </a:cxn>
              <a:cxn ang="0">
                <a:pos x="0" y="2337"/>
              </a:cxn>
              <a:cxn ang="0">
                <a:pos x="957" y="2337"/>
              </a:cxn>
              <a:cxn ang="0">
                <a:pos x="957" y="1801"/>
              </a:cxn>
              <a:cxn ang="0">
                <a:pos x="1914" y="1801"/>
              </a:cxn>
              <a:cxn ang="0">
                <a:pos x="1926" y="1794"/>
              </a:cxn>
              <a:cxn ang="0">
                <a:pos x="1956" y="1812"/>
              </a:cxn>
              <a:cxn ang="0">
                <a:pos x="2994" y="1806"/>
              </a:cxn>
              <a:cxn ang="0">
                <a:pos x="3015" y="1607"/>
              </a:cxn>
              <a:cxn ang="0">
                <a:pos x="3924" y="1607"/>
              </a:cxn>
              <a:cxn ang="0">
                <a:pos x="3924" y="779"/>
              </a:cxn>
              <a:cxn ang="0">
                <a:pos x="5024" y="779"/>
              </a:cxn>
              <a:cxn ang="0">
                <a:pos x="5024" y="0"/>
              </a:cxn>
              <a:cxn ang="0">
                <a:pos x="5742" y="0"/>
              </a:cxn>
              <a:cxn ang="0">
                <a:pos x="5742" y="2970"/>
              </a:cxn>
              <a:cxn ang="0">
                <a:pos x="0" y="2970"/>
              </a:cxn>
            </a:cxnLst>
            <a:rect l="0" t="0" r="r" b="b"/>
            <a:pathLst>
              <a:path w="5742" h="2970">
                <a:moveTo>
                  <a:pt x="0" y="2970"/>
                </a:moveTo>
                <a:lnTo>
                  <a:pt x="0" y="2337"/>
                </a:lnTo>
                <a:lnTo>
                  <a:pt x="957" y="2337"/>
                </a:lnTo>
                <a:lnTo>
                  <a:pt x="957" y="1801"/>
                </a:lnTo>
                <a:lnTo>
                  <a:pt x="1914" y="1801"/>
                </a:lnTo>
                <a:lnTo>
                  <a:pt x="1926" y="1794"/>
                </a:lnTo>
                <a:lnTo>
                  <a:pt x="1956" y="1812"/>
                </a:lnTo>
                <a:lnTo>
                  <a:pt x="2994" y="1806"/>
                </a:lnTo>
                <a:lnTo>
                  <a:pt x="3015" y="1607"/>
                </a:lnTo>
                <a:lnTo>
                  <a:pt x="3924" y="1607"/>
                </a:lnTo>
                <a:lnTo>
                  <a:pt x="3924" y="779"/>
                </a:lnTo>
                <a:lnTo>
                  <a:pt x="5024" y="779"/>
                </a:lnTo>
                <a:lnTo>
                  <a:pt x="5024" y="0"/>
                </a:lnTo>
                <a:lnTo>
                  <a:pt x="5742" y="0"/>
                </a:lnTo>
                <a:lnTo>
                  <a:pt x="5742" y="2970"/>
                </a:lnTo>
                <a:lnTo>
                  <a:pt x="0" y="2970"/>
                </a:lnTo>
                <a:close/>
              </a:path>
            </a:pathLst>
          </a:custGeom>
          <a:solidFill>
            <a:srgbClr val="FFFFCC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7043" name="Freeform 3"/>
          <p:cNvSpPr>
            <a:spLocks/>
          </p:cNvSpPr>
          <p:nvPr/>
        </p:nvSpPr>
        <p:spPr bwMode="auto">
          <a:xfrm>
            <a:off x="-9525" y="0"/>
            <a:ext cx="3109913" cy="5886450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1959" y="0"/>
              </a:cxn>
              <a:cxn ang="0">
                <a:pos x="1956" y="3210"/>
              </a:cxn>
              <a:cxn ang="0">
                <a:pos x="984" y="3210"/>
              </a:cxn>
              <a:cxn ang="0">
                <a:pos x="990" y="3708"/>
              </a:cxn>
              <a:cxn ang="0">
                <a:pos x="0" y="3708"/>
              </a:cxn>
              <a:cxn ang="0">
                <a:pos x="6" y="0"/>
              </a:cxn>
              <a:cxn ang="0">
                <a:pos x="104" y="0"/>
              </a:cxn>
            </a:cxnLst>
            <a:rect l="0" t="0" r="r" b="b"/>
            <a:pathLst>
              <a:path w="1959" h="3708">
                <a:moveTo>
                  <a:pt x="55" y="0"/>
                </a:moveTo>
                <a:lnTo>
                  <a:pt x="1959" y="0"/>
                </a:lnTo>
                <a:lnTo>
                  <a:pt x="1956" y="3210"/>
                </a:lnTo>
                <a:lnTo>
                  <a:pt x="984" y="3210"/>
                </a:lnTo>
                <a:lnTo>
                  <a:pt x="990" y="3708"/>
                </a:lnTo>
                <a:lnTo>
                  <a:pt x="0" y="3708"/>
                </a:lnTo>
                <a:lnTo>
                  <a:pt x="6" y="0"/>
                </a:lnTo>
                <a:lnTo>
                  <a:pt x="104" y="0"/>
                </a:lnTo>
              </a:path>
            </a:pathLst>
          </a:custGeom>
          <a:solidFill>
            <a:srgbClr val="CCFF99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7044" name="Freeform 4"/>
          <p:cNvSpPr>
            <a:spLocks/>
          </p:cNvSpPr>
          <p:nvPr/>
        </p:nvSpPr>
        <p:spPr bwMode="auto">
          <a:xfrm>
            <a:off x="-9525" y="1676400"/>
            <a:ext cx="1857375" cy="16383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870" y="0"/>
              </a:cxn>
              <a:cxn ang="0">
                <a:pos x="870" y="690"/>
              </a:cxn>
              <a:cxn ang="0">
                <a:pos x="1170" y="690"/>
              </a:cxn>
              <a:cxn ang="0">
                <a:pos x="1170" y="1020"/>
              </a:cxn>
              <a:cxn ang="0">
                <a:pos x="0" y="1032"/>
              </a:cxn>
              <a:cxn ang="0">
                <a:pos x="6" y="0"/>
              </a:cxn>
            </a:cxnLst>
            <a:rect l="0" t="0" r="r" b="b"/>
            <a:pathLst>
              <a:path w="1170" h="1032">
                <a:moveTo>
                  <a:pt x="6" y="0"/>
                </a:moveTo>
                <a:lnTo>
                  <a:pt x="870" y="0"/>
                </a:lnTo>
                <a:lnTo>
                  <a:pt x="870" y="690"/>
                </a:lnTo>
                <a:lnTo>
                  <a:pt x="1170" y="690"/>
                </a:lnTo>
                <a:lnTo>
                  <a:pt x="1170" y="1020"/>
                </a:lnTo>
                <a:lnTo>
                  <a:pt x="0" y="1032"/>
                </a:lnTo>
                <a:lnTo>
                  <a:pt x="6" y="0"/>
                </a:lnTo>
                <a:close/>
              </a:path>
            </a:pathLst>
          </a:custGeom>
          <a:solidFill>
            <a:srgbClr val="CCCCFF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768850" y="3397250"/>
            <a:ext cx="1517650" cy="1371600"/>
          </a:xfrm>
          <a:prstGeom prst="rect">
            <a:avLst/>
          </a:prstGeom>
          <a:solidFill>
            <a:srgbClr val="FFCC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124200" y="3352800"/>
            <a:ext cx="1676400" cy="1709738"/>
          </a:xfrm>
          <a:prstGeom prst="rect">
            <a:avLst/>
          </a:prstGeom>
          <a:solidFill>
            <a:srgbClr val="CC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124200" y="1676400"/>
            <a:ext cx="1666875" cy="1714500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3171825" y="20574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Materias Primas, </a:t>
            </a:r>
          </a:p>
          <a:p>
            <a:pPr algn="ctr"/>
            <a:r>
              <a:rPr lang="es-ES_tradnl" sz="1200">
                <a:latin typeface="Arial" charset="0"/>
              </a:rPr>
              <a:t>Envases, Mat. Aux.</a:t>
            </a:r>
          </a:p>
        </p:txBody>
      </p:sp>
      <p:cxnSp>
        <p:nvCxnSpPr>
          <p:cNvPr id="87049" name="AutoShape 9"/>
          <p:cNvCxnSpPr>
            <a:cxnSpLocks noChangeShapeType="1"/>
            <a:stCxn id="87048" idx="1"/>
            <a:endCxn id="87091" idx="3"/>
          </p:cNvCxnSpPr>
          <p:nvPr/>
        </p:nvCxnSpPr>
        <p:spPr bwMode="auto">
          <a:xfrm flipH="1">
            <a:off x="1238250" y="2247900"/>
            <a:ext cx="193357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57225" y="1524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Agricultura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657225" y="4572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Ganadería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657225" y="7620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Forestal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57225" y="10668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Pesca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657225" y="13716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Minería</a:t>
            </a:r>
          </a:p>
        </p:txBody>
      </p:sp>
      <p:grpSp>
        <p:nvGrpSpPr>
          <p:cNvPr id="87055" name="Group 15"/>
          <p:cNvGrpSpPr>
            <a:grpSpLocks/>
          </p:cNvGrpSpPr>
          <p:nvPr/>
        </p:nvGrpSpPr>
        <p:grpSpPr bwMode="auto">
          <a:xfrm>
            <a:off x="1419225" y="266700"/>
            <a:ext cx="561975" cy="1219200"/>
            <a:chOff x="894" y="168"/>
            <a:chExt cx="354" cy="768"/>
          </a:xfrm>
        </p:grpSpPr>
        <p:cxnSp>
          <p:nvCxnSpPr>
            <p:cNvPr id="87056" name="AutoShape 16"/>
            <p:cNvCxnSpPr>
              <a:cxnSpLocks noChangeShapeType="1"/>
              <a:endCxn id="87094" idx="1"/>
            </p:cNvCxnSpPr>
            <p:nvPr/>
          </p:nvCxnSpPr>
          <p:spPr bwMode="auto">
            <a:xfrm>
              <a:off x="1056" y="534"/>
              <a:ext cx="192" cy="0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7057" name="AutoShape 17"/>
            <p:cNvCxnSpPr>
              <a:cxnSpLocks noChangeShapeType="1"/>
              <a:endCxn id="87050" idx="3"/>
            </p:cNvCxnSpPr>
            <p:nvPr/>
          </p:nvCxnSpPr>
          <p:spPr bwMode="auto">
            <a:xfrm flipH="1" flipV="1">
              <a:off x="894" y="168"/>
              <a:ext cx="243" cy="366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7058" name="AutoShape 18"/>
            <p:cNvCxnSpPr>
              <a:cxnSpLocks noChangeShapeType="1"/>
            </p:cNvCxnSpPr>
            <p:nvPr/>
          </p:nvCxnSpPr>
          <p:spPr bwMode="auto">
            <a:xfrm flipH="1" flipV="1">
              <a:off x="894" y="336"/>
              <a:ext cx="237" cy="198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7059" name="AutoShape 19"/>
            <p:cNvCxnSpPr>
              <a:cxnSpLocks noChangeShapeType="1"/>
              <a:stCxn id="87052" idx="3"/>
            </p:cNvCxnSpPr>
            <p:nvPr/>
          </p:nvCxnSpPr>
          <p:spPr bwMode="auto">
            <a:xfrm flipV="1">
              <a:off x="894" y="534"/>
              <a:ext cx="234" cy="18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7060" name="AutoShape 20"/>
            <p:cNvCxnSpPr>
              <a:cxnSpLocks noChangeShapeType="1"/>
              <a:stCxn id="87053" idx="3"/>
            </p:cNvCxnSpPr>
            <p:nvPr/>
          </p:nvCxnSpPr>
          <p:spPr bwMode="auto">
            <a:xfrm flipV="1">
              <a:off x="894" y="531"/>
              <a:ext cx="243" cy="213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7061" name="AutoShape 21"/>
            <p:cNvCxnSpPr>
              <a:cxnSpLocks noChangeShapeType="1"/>
              <a:stCxn id="87054" idx="3"/>
            </p:cNvCxnSpPr>
            <p:nvPr/>
          </p:nvCxnSpPr>
          <p:spPr bwMode="auto">
            <a:xfrm flipV="1">
              <a:off x="894" y="537"/>
              <a:ext cx="240" cy="399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</p:grp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3171825" y="2514600"/>
            <a:ext cx="1295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Energía Eléctrica</a:t>
            </a:r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3171825" y="2819400"/>
            <a:ext cx="990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Combustibles</a:t>
            </a:r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2028825" y="28194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Refinería</a:t>
            </a:r>
          </a:p>
        </p:txBody>
      </p:sp>
      <p:cxnSp>
        <p:nvCxnSpPr>
          <p:cNvPr id="87065" name="AutoShape 25"/>
          <p:cNvCxnSpPr>
            <a:cxnSpLocks noChangeShapeType="1"/>
            <a:stCxn id="87064" idx="3"/>
            <a:endCxn id="87063" idx="1"/>
          </p:cNvCxnSpPr>
          <p:nvPr/>
        </p:nvCxnSpPr>
        <p:spPr bwMode="auto">
          <a:xfrm>
            <a:off x="2790825" y="2933700"/>
            <a:ext cx="38100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87066" name="AutoShape 26"/>
          <p:cNvCxnSpPr>
            <a:cxnSpLocks noChangeShapeType="1"/>
            <a:stCxn id="87073" idx="3"/>
            <a:endCxn id="87064" idx="1"/>
          </p:cNvCxnSpPr>
          <p:nvPr/>
        </p:nvCxnSpPr>
        <p:spPr bwMode="auto">
          <a:xfrm>
            <a:off x="1600200" y="2933700"/>
            <a:ext cx="4286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3171825" y="3124200"/>
            <a:ext cx="152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Maquinaria y Equipos</a:t>
            </a:r>
          </a:p>
        </p:txBody>
      </p:sp>
      <p:cxnSp>
        <p:nvCxnSpPr>
          <p:cNvPr id="87068" name="AutoShape 28"/>
          <p:cNvCxnSpPr>
            <a:cxnSpLocks noChangeShapeType="1"/>
            <a:endCxn id="87067" idx="1"/>
          </p:cNvCxnSpPr>
          <p:nvPr/>
        </p:nvCxnSpPr>
        <p:spPr bwMode="auto">
          <a:xfrm flipV="1">
            <a:off x="704850" y="3238500"/>
            <a:ext cx="2466975" cy="79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1724025" y="44196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Transporte</a:t>
            </a:r>
          </a:p>
        </p:txBody>
      </p:sp>
      <p:sp>
        <p:nvSpPr>
          <p:cNvPr id="87070" name="Rectangle 30"/>
          <p:cNvSpPr>
            <a:spLocks noChangeArrowheads="1"/>
          </p:cNvSpPr>
          <p:nvPr/>
        </p:nvSpPr>
        <p:spPr bwMode="auto">
          <a:xfrm>
            <a:off x="3171825" y="3429000"/>
            <a:ext cx="157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Licencias, Franquicias</a:t>
            </a:r>
          </a:p>
        </p:txBody>
      </p:sp>
      <p:cxnSp>
        <p:nvCxnSpPr>
          <p:cNvPr id="87071" name="AutoShape 31"/>
          <p:cNvCxnSpPr>
            <a:cxnSpLocks noChangeShapeType="1"/>
          </p:cNvCxnSpPr>
          <p:nvPr/>
        </p:nvCxnSpPr>
        <p:spPr bwMode="auto">
          <a:xfrm flipV="1">
            <a:off x="2809875" y="3248025"/>
            <a:ext cx="0" cy="4619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grpSp>
        <p:nvGrpSpPr>
          <p:cNvPr id="87072" name="Group 32"/>
          <p:cNvGrpSpPr>
            <a:grpSpLocks/>
          </p:cNvGrpSpPr>
          <p:nvPr/>
        </p:nvGrpSpPr>
        <p:grpSpPr bwMode="auto">
          <a:xfrm>
            <a:off x="714375" y="2819400"/>
            <a:ext cx="885825" cy="228600"/>
            <a:chOff x="450" y="1776"/>
            <a:chExt cx="558" cy="144"/>
          </a:xfrm>
        </p:grpSpPr>
        <p:sp>
          <p:nvSpPr>
            <p:cNvPr id="87073" name="Rectangle 33"/>
            <p:cNvSpPr>
              <a:spLocks noChangeArrowheads="1"/>
            </p:cNvSpPr>
            <p:nvPr/>
          </p:nvSpPr>
          <p:spPr bwMode="auto">
            <a:xfrm>
              <a:off x="576" y="1776"/>
              <a:ext cx="432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Petróleo</a:t>
              </a:r>
            </a:p>
          </p:txBody>
        </p:sp>
        <p:cxnSp>
          <p:nvCxnSpPr>
            <p:cNvPr id="87074" name="AutoShape 34"/>
            <p:cNvCxnSpPr>
              <a:cxnSpLocks noChangeShapeType="1"/>
              <a:endCxn id="87073" idx="1"/>
            </p:cNvCxnSpPr>
            <p:nvPr/>
          </p:nvCxnSpPr>
          <p:spPr bwMode="auto">
            <a:xfrm>
              <a:off x="450" y="1848"/>
              <a:ext cx="126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3171825" y="37338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Software</a:t>
            </a:r>
          </a:p>
        </p:txBody>
      </p:sp>
      <p:sp>
        <p:nvSpPr>
          <p:cNvPr id="87076" name="Rectangle 36"/>
          <p:cNvSpPr>
            <a:spLocks noChangeArrowheads="1"/>
          </p:cNvSpPr>
          <p:nvPr/>
        </p:nvSpPr>
        <p:spPr bwMode="auto">
          <a:xfrm>
            <a:off x="1266825" y="3505200"/>
            <a:ext cx="1295400" cy="352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Comunicaciones</a:t>
            </a:r>
          </a:p>
          <a:p>
            <a:pPr algn="ctr"/>
            <a:r>
              <a:rPr lang="es-ES_tradnl" sz="1000">
                <a:latin typeface="Arial" charset="0"/>
              </a:rPr>
              <a:t>Telef., Internet, Correo</a:t>
            </a:r>
          </a:p>
        </p:txBody>
      </p:sp>
      <p:sp>
        <p:nvSpPr>
          <p:cNvPr id="87077" name="Rectangle 37"/>
          <p:cNvSpPr>
            <a:spLocks noChangeArrowheads="1"/>
          </p:cNvSpPr>
          <p:nvPr/>
        </p:nvSpPr>
        <p:spPr bwMode="auto">
          <a:xfrm>
            <a:off x="3171825" y="4038600"/>
            <a:ext cx="15621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Tecnologías</a:t>
            </a:r>
          </a:p>
          <a:p>
            <a:pPr algn="ctr"/>
            <a:r>
              <a:rPr lang="es-ES_tradnl" sz="1200">
                <a:latin typeface="Arial" charset="0"/>
              </a:rPr>
              <a:t>Procesos y Sistemas</a:t>
            </a:r>
          </a:p>
          <a:p>
            <a:pPr algn="ctr"/>
            <a:r>
              <a:rPr lang="es-ES_tradnl" sz="1000">
                <a:latin typeface="Arial" charset="0"/>
              </a:rPr>
              <a:t>Logística, Producción, </a:t>
            </a:r>
          </a:p>
          <a:p>
            <a:pPr algn="ctr"/>
            <a:r>
              <a:rPr lang="es-ES_tradnl" sz="1000">
                <a:latin typeface="Arial" charset="0"/>
              </a:rPr>
              <a:t>Control de Calidad</a:t>
            </a:r>
          </a:p>
          <a:p>
            <a:pPr algn="ctr"/>
            <a:r>
              <a:rPr lang="es-ES_tradnl" sz="1000">
                <a:latin typeface="Arial" charset="0"/>
              </a:rPr>
              <a:t>Mercadeo y Ventas, </a:t>
            </a:r>
          </a:p>
          <a:p>
            <a:pPr algn="ctr"/>
            <a:r>
              <a:rPr lang="es-ES_tradnl" sz="1000">
                <a:latin typeface="Arial" charset="0"/>
              </a:rPr>
              <a:t>Administración</a:t>
            </a:r>
          </a:p>
        </p:txBody>
      </p:sp>
      <p:cxnSp>
        <p:nvCxnSpPr>
          <p:cNvPr id="87078" name="AutoShape 38"/>
          <p:cNvCxnSpPr>
            <a:cxnSpLocks noChangeShapeType="1"/>
          </p:cNvCxnSpPr>
          <p:nvPr/>
        </p:nvCxnSpPr>
        <p:spPr bwMode="auto">
          <a:xfrm>
            <a:off x="2549525" y="4089400"/>
            <a:ext cx="161925" cy="1588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grpSp>
        <p:nvGrpSpPr>
          <p:cNvPr id="87079" name="Group 39"/>
          <p:cNvGrpSpPr>
            <a:grpSpLocks/>
          </p:cNvGrpSpPr>
          <p:nvPr/>
        </p:nvGrpSpPr>
        <p:grpSpPr bwMode="auto">
          <a:xfrm>
            <a:off x="2709863" y="2247900"/>
            <a:ext cx="153987" cy="2281238"/>
            <a:chOff x="-144" y="1416"/>
            <a:chExt cx="97" cy="1437"/>
          </a:xfrm>
        </p:grpSpPr>
        <p:cxnSp>
          <p:nvCxnSpPr>
            <p:cNvPr id="87080" name="AutoShape 40"/>
            <p:cNvCxnSpPr>
              <a:cxnSpLocks noChangeShapeType="1"/>
            </p:cNvCxnSpPr>
            <p:nvPr/>
          </p:nvCxnSpPr>
          <p:spPr bwMode="auto">
            <a:xfrm flipV="1">
              <a:off x="-144" y="1968"/>
              <a:ext cx="4" cy="885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  <p:cxnSp>
          <p:nvCxnSpPr>
            <p:cNvPr id="87081" name="AutoShape 41"/>
            <p:cNvCxnSpPr>
              <a:cxnSpLocks noChangeShapeType="1"/>
            </p:cNvCxnSpPr>
            <p:nvPr/>
          </p:nvCxnSpPr>
          <p:spPr bwMode="auto">
            <a:xfrm flipV="1">
              <a:off x="-144" y="1966"/>
              <a:ext cx="96" cy="2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  <p:cxnSp>
          <p:nvCxnSpPr>
            <p:cNvPr id="87082" name="AutoShape 42"/>
            <p:cNvCxnSpPr>
              <a:cxnSpLocks noChangeShapeType="1"/>
            </p:cNvCxnSpPr>
            <p:nvPr/>
          </p:nvCxnSpPr>
          <p:spPr bwMode="auto">
            <a:xfrm flipV="1">
              <a:off x="-48" y="1416"/>
              <a:ext cx="1" cy="546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</p:grpSp>
      <p:sp>
        <p:nvSpPr>
          <p:cNvPr id="87083" name="Rectangle 43"/>
          <p:cNvSpPr>
            <a:spLocks noChangeArrowheads="1"/>
          </p:cNvSpPr>
          <p:nvPr/>
        </p:nvSpPr>
        <p:spPr bwMode="auto">
          <a:xfrm>
            <a:off x="1343025" y="3962400"/>
            <a:ext cx="1219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Almacenamiento</a:t>
            </a:r>
          </a:p>
        </p:txBody>
      </p:sp>
      <p:cxnSp>
        <p:nvCxnSpPr>
          <p:cNvPr id="87084" name="AutoShape 44"/>
          <p:cNvCxnSpPr>
            <a:cxnSpLocks noChangeShapeType="1"/>
          </p:cNvCxnSpPr>
          <p:nvPr/>
        </p:nvCxnSpPr>
        <p:spPr bwMode="auto">
          <a:xfrm>
            <a:off x="2562225" y="4533900"/>
            <a:ext cx="142875" cy="1588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sp>
        <p:nvSpPr>
          <p:cNvPr id="87085" name="Rectangle 45"/>
          <p:cNvSpPr>
            <a:spLocks noChangeArrowheads="1"/>
          </p:cNvSpPr>
          <p:nvPr/>
        </p:nvSpPr>
        <p:spPr bwMode="auto">
          <a:xfrm>
            <a:off x="273050" y="3670300"/>
            <a:ext cx="866775" cy="368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Puertos y </a:t>
            </a:r>
          </a:p>
          <a:p>
            <a:pPr algn="ctr"/>
            <a:r>
              <a:rPr lang="es-ES_tradnl" sz="1200">
                <a:latin typeface="Arial" charset="0"/>
              </a:rPr>
              <a:t>Aeropuertos</a:t>
            </a:r>
            <a:endParaRPr lang="es-ES_tradnl" sz="1000">
              <a:latin typeface="Arial" charset="0"/>
            </a:endParaRPr>
          </a:p>
        </p:txBody>
      </p:sp>
      <p:sp>
        <p:nvSpPr>
          <p:cNvPr id="87086" name="Rectangle 46"/>
          <p:cNvSpPr>
            <a:spLocks noChangeArrowheads="1"/>
          </p:cNvSpPr>
          <p:nvPr/>
        </p:nvSpPr>
        <p:spPr bwMode="auto">
          <a:xfrm>
            <a:off x="330200" y="41148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Aduanas</a:t>
            </a:r>
            <a:endParaRPr lang="es-ES_tradnl" sz="1000">
              <a:latin typeface="Arial" charset="0"/>
            </a:endParaRPr>
          </a:p>
        </p:txBody>
      </p:sp>
      <p:sp>
        <p:nvSpPr>
          <p:cNvPr id="87087" name="Rectangle 47"/>
          <p:cNvSpPr>
            <a:spLocks noChangeArrowheads="1"/>
          </p:cNvSpPr>
          <p:nvPr/>
        </p:nvSpPr>
        <p:spPr bwMode="auto">
          <a:xfrm>
            <a:off x="282575" y="44196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Carreteras</a:t>
            </a:r>
            <a:endParaRPr lang="es-ES_tradnl" sz="1000">
              <a:latin typeface="Arial" charset="0"/>
            </a:endParaRPr>
          </a:p>
        </p:txBody>
      </p:sp>
      <p:cxnSp>
        <p:nvCxnSpPr>
          <p:cNvPr id="87088" name="AutoShape 48"/>
          <p:cNvCxnSpPr>
            <a:cxnSpLocks noChangeShapeType="1"/>
          </p:cNvCxnSpPr>
          <p:nvPr/>
        </p:nvCxnSpPr>
        <p:spPr bwMode="auto">
          <a:xfrm>
            <a:off x="682625" y="4038600"/>
            <a:ext cx="0" cy="7620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cxnSp>
        <p:nvCxnSpPr>
          <p:cNvPr id="87089" name="AutoShape 49"/>
          <p:cNvCxnSpPr>
            <a:cxnSpLocks noChangeShapeType="1"/>
          </p:cNvCxnSpPr>
          <p:nvPr/>
        </p:nvCxnSpPr>
        <p:spPr bwMode="auto">
          <a:xfrm>
            <a:off x="682625" y="4343400"/>
            <a:ext cx="0" cy="7620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grpSp>
        <p:nvGrpSpPr>
          <p:cNvPr id="87090" name="Group 50"/>
          <p:cNvGrpSpPr>
            <a:grpSpLocks/>
          </p:cNvGrpSpPr>
          <p:nvPr/>
        </p:nvGrpSpPr>
        <p:grpSpPr bwMode="auto">
          <a:xfrm>
            <a:off x="209550" y="1752600"/>
            <a:ext cx="1028700" cy="609600"/>
            <a:chOff x="132" y="1104"/>
            <a:chExt cx="648" cy="384"/>
          </a:xfrm>
        </p:grpSpPr>
        <p:sp>
          <p:nvSpPr>
            <p:cNvPr id="87091" name="Rectangle 51"/>
            <p:cNvSpPr>
              <a:spLocks noChangeArrowheads="1"/>
            </p:cNvSpPr>
            <p:nvPr/>
          </p:nvSpPr>
          <p:spPr bwMode="auto">
            <a:xfrm>
              <a:off x="132" y="1344"/>
              <a:ext cx="648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Importaciones</a:t>
              </a:r>
            </a:p>
          </p:txBody>
        </p:sp>
        <p:sp>
          <p:nvSpPr>
            <p:cNvPr id="87092" name="Rectangle 52"/>
            <p:cNvSpPr>
              <a:spLocks noChangeArrowheads="1"/>
            </p:cNvSpPr>
            <p:nvPr/>
          </p:nvSpPr>
          <p:spPr bwMode="auto">
            <a:xfrm>
              <a:off x="132" y="1104"/>
              <a:ext cx="648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Mercado </a:t>
              </a:r>
            </a:p>
            <a:p>
              <a:pPr algn="ctr"/>
              <a:r>
                <a:rPr lang="es-ES_tradnl" sz="1200">
                  <a:latin typeface="Arial" charset="0"/>
                </a:rPr>
                <a:t>Internacional</a:t>
              </a:r>
            </a:p>
          </p:txBody>
        </p:sp>
      </p:grpSp>
      <p:grpSp>
        <p:nvGrpSpPr>
          <p:cNvPr id="87093" name="Group 53"/>
          <p:cNvGrpSpPr>
            <a:grpSpLocks/>
          </p:cNvGrpSpPr>
          <p:nvPr/>
        </p:nvGrpSpPr>
        <p:grpSpPr bwMode="auto">
          <a:xfrm>
            <a:off x="1981200" y="276225"/>
            <a:ext cx="933450" cy="762000"/>
            <a:chOff x="1248" y="174"/>
            <a:chExt cx="588" cy="480"/>
          </a:xfrm>
        </p:grpSpPr>
        <p:sp>
          <p:nvSpPr>
            <p:cNvPr id="87094" name="Rectangle 54"/>
            <p:cNvSpPr>
              <a:spLocks noChangeArrowheads="1"/>
            </p:cNvSpPr>
            <p:nvPr/>
          </p:nvSpPr>
          <p:spPr bwMode="auto">
            <a:xfrm>
              <a:off x="1248" y="414"/>
              <a:ext cx="588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Proveedores </a:t>
              </a:r>
            </a:p>
            <a:p>
              <a:pPr algn="ctr"/>
              <a:r>
                <a:rPr lang="es-ES_tradnl" sz="1200">
                  <a:latin typeface="Arial" charset="0"/>
                </a:rPr>
                <a:t>locales</a:t>
              </a:r>
            </a:p>
          </p:txBody>
        </p:sp>
        <p:sp>
          <p:nvSpPr>
            <p:cNvPr id="87095" name="Rectangle 55"/>
            <p:cNvSpPr>
              <a:spLocks noChangeArrowheads="1"/>
            </p:cNvSpPr>
            <p:nvPr/>
          </p:nvSpPr>
          <p:spPr bwMode="auto">
            <a:xfrm>
              <a:off x="1248" y="174"/>
              <a:ext cx="588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Mercado </a:t>
              </a:r>
            </a:p>
            <a:p>
              <a:pPr algn="ctr"/>
              <a:r>
                <a:rPr lang="es-ES_tradnl" sz="1200">
                  <a:latin typeface="Arial" charset="0"/>
                </a:rPr>
                <a:t>Nacional</a:t>
              </a:r>
            </a:p>
          </p:txBody>
        </p:sp>
      </p:grpSp>
      <p:grpSp>
        <p:nvGrpSpPr>
          <p:cNvPr id="87096" name="Group 56"/>
          <p:cNvGrpSpPr>
            <a:grpSpLocks/>
          </p:cNvGrpSpPr>
          <p:nvPr/>
        </p:nvGrpSpPr>
        <p:grpSpPr bwMode="auto">
          <a:xfrm>
            <a:off x="2814638" y="3543300"/>
            <a:ext cx="358775" cy="304800"/>
            <a:chOff x="1773" y="2232"/>
            <a:chExt cx="226" cy="192"/>
          </a:xfrm>
        </p:grpSpPr>
        <p:cxnSp>
          <p:nvCxnSpPr>
            <p:cNvPr id="87097" name="AutoShape 57"/>
            <p:cNvCxnSpPr>
              <a:cxnSpLocks noChangeShapeType="1"/>
            </p:cNvCxnSpPr>
            <p:nvPr/>
          </p:nvCxnSpPr>
          <p:spPr bwMode="auto">
            <a:xfrm flipV="1">
              <a:off x="1773" y="2334"/>
              <a:ext cx="79" cy="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87098" name="AutoShape 58"/>
            <p:cNvCxnSpPr>
              <a:cxnSpLocks noChangeShapeType="1"/>
              <a:stCxn id="87070" idx="1"/>
              <a:endCxn id="87075" idx="1"/>
            </p:cNvCxnSpPr>
            <p:nvPr/>
          </p:nvCxnSpPr>
          <p:spPr bwMode="auto">
            <a:xfrm rot="10800000" flipH="1" flipV="1">
              <a:off x="1998" y="2232"/>
              <a:ext cx="1" cy="192"/>
            </a:xfrm>
            <a:prstGeom prst="bentConnector3">
              <a:avLst>
                <a:gd name="adj1" fmla="val -1440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</p:grpSp>
      <p:cxnSp>
        <p:nvCxnSpPr>
          <p:cNvPr id="87099" name="AutoShape 59"/>
          <p:cNvCxnSpPr>
            <a:cxnSpLocks noChangeShapeType="1"/>
            <a:stCxn id="87076" idx="3"/>
            <a:endCxn id="87077" idx="1"/>
          </p:cNvCxnSpPr>
          <p:nvPr/>
        </p:nvCxnSpPr>
        <p:spPr bwMode="auto">
          <a:xfrm>
            <a:off x="2562225" y="3681413"/>
            <a:ext cx="609600" cy="8334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sp>
        <p:nvSpPr>
          <p:cNvPr id="87100" name="Rectangle 60"/>
          <p:cNvSpPr>
            <a:spLocks noChangeArrowheads="1"/>
          </p:cNvSpPr>
          <p:nvPr/>
        </p:nvSpPr>
        <p:spPr bwMode="auto">
          <a:xfrm>
            <a:off x="5086350" y="3476625"/>
            <a:ext cx="762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Gerencia</a:t>
            </a:r>
          </a:p>
        </p:txBody>
      </p:sp>
      <p:sp>
        <p:nvSpPr>
          <p:cNvPr id="87101" name="Rectangle 61"/>
          <p:cNvSpPr>
            <a:spLocks noChangeArrowheads="1"/>
          </p:cNvSpPr>
          <p:nvPr/>
        </p:nvSpPr>
        <p:spPr bwMode="auto">
          <a:xfrm>
            <a:off x="5076825" y="386715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Profesionales</a:t>
            </a:r>
          </a:p>
          <a:p>
            <a:pPr algn="ctr"/>
            <a:r>
              <a:rPr lang="es-ES_tradnl" sz="1200">
                <a:latin typeface="Arial" charset="0"/>
              </a:rPr>
              <a:t> y Técnicos</a:t>
            </a:r>
          </a:p>
        </p:txBody>
      </p:sp>
      <p:sp>
        <p:nvSpPr>
          <p:cNvPr id="87102" name="Rectangle 62"/>
          <p:cNvSpPr>
            <a:spLocks noChangeArrowheads="1"/>
          </p:cNvSpPr>
          <p:nvPr/>
        </p:nvSpPr>
        <p:spPr bwMode="auto">
          <a:xfrm>
            <a:off x="5067300" y="4356100"/>
            <a:ext cx="106045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Operarios</a:t>
            </a:r>
          </a:p>
        </p:txBody>
      </p:sp>
      <p:cxnSp>
        <p:nvCxnSpPr>
          <p:cNvPr id="87103" name="AutoShape 63"/>
          <p:cNvCxnSpPr>
            <a:cxnSpLocks noChangeShapeType="1"/>
          </p:cNvCxnSpPr>
          <p:nvPr/>
        </p:nvCxnSpPr>
        <p:spPr bwMode="auto">
          <a:xfrm flipH="1">
            <a:off x="4943475" y="4067175"/>
            <a:ext cx="123825" cy="1588"/>
          </a:xfrm>
          <a:prstGeom prst="straightConnector1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</p:cxnSp>
      <p:cxnSp>
        <p:nvCxnSpPr>
          <p:cNvPr id="87104" name="AutoShape 64"/>
          <p:cNvCxnSpPr>
            <a:cxnSpLocks noChangeShapeType="1"/>
            <a:stCxn id="87094" idx="2"/>
            <a:endCxn id="87048" idx="1"/>
          </p:cNvCxnSpPr>
          <p:nvPr/>
        </p:nvCxnSpPr>
        <p:spPr bwMode="auto">
          <a:xfrm rot="16200000" flipH="1">
            <a:off x="2205037" y="1281113"/>
            <a:ext cx="1209675" cy="723900"/>
          </a:xfrm>
          <a:prstGeom prst="bentConnector2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</p:cxnSp>
      <p:sp>
        <p:nvSpPr>
          <p:cNvPr id="87105" name="Rectangle 65"/>
          <p:cNvSpPr>
            <a:spLocks noChangeArrowheads="1"/>
          </p:cNvSpPr>
          <p:nvPr/>
        </p:nvSpPr>
        <p:spPr bwMode="auto">
          <a:xfrm>
            <a:off x="3171825" y="1752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Edificaciones</a:t>
            </a:r>
          </a:p>
        </p:txBody>
      </p:sp>
      <p:sp>
        <p:nvSpPr>
          <p:cNvPr id="87106" name="Rectangle 66"/>
          <p:cNvSpPr>
            <a:spLocks noChangeArrowheads="1"/>
          </p:cNvSpPr>
          <p:nvPr/>
        </p:nvSpPr>
        <p:spPr bwMode="auto">
          <a:xfrm>
            <a:off x="1428750" y="1752600"/>
            <a:ext cx="942975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Construcción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07" name="AutoShape 67"/>
          <p:cNvCxnSpPr>
            <a:cxnSpLocks noChangeShapeType="1"/>
            <a:stCxn id="87106" idx="3"/>
            <a:endCxn id="87105" idx="1"/>
          </p:cNvCxnSpPr>
          <p:nvPr/>
        </p:nvCxnSpPr>
        <p:spPr bwMode="auto">
          <a:xfrm>
            <a:off x="2371725" y="1866900"/>
            <a:ext cx="800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7108" name="AutoShape 68"/>
          <p:cNvCxnSpPr>
            <a:cxnSpLocks noChangeShapeType="1"/>
          </p:cNvCxnSpPr>
          <p:nvPr/>
        </p:nvCxnSpPr>
        <p:spPr bwMode="auto">
          <a:xfrm rot="5400000">
            <a:off x="466725" y="2232025"/>
            <a:ext cx="1689100" cy="1187450"/>
          </a:xfrm>
          <a:prstGeom prst="bentConnector3">
            <a:avLst>
              <a:gd name="adj1" fmla="val 864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7109" name="Rectangle 69"/>
          <p:cNvSpPr>
            <a:spLocks noChangeArrowheads="1"/>
          </p:cNvSpPr>
          <p:nvPr/>
        </p:nvSpPr>
        <p:spPr bwMode="auto">
          <a:xfrm>
            <a:off x="1647825" y="2333625"/>
            <a:ext cx="10668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Generación y </a:t>
            </a:r>
          </a:p>
          <a:p>
            <a:pPr algn="ctr"/>
            <a:r>
              <a:rPr lang="es-ES_tradnl" sz="1200">
                <a:latin typeface="Arial" charset="0"/>
              </a:rPr>
              <a:t>Dist. Eléctrica</a:t>
            </a:r>
          </a:p>
        </p:txBody>
      </p:sp>
      <p:cxnSp>
        <p:nvCxnSpPr>
          <p:cNvPr id="87110" name="AutoShape 70"/>
          <p:cNvCxnSpPr>
            <a:cxnSpLocks noChangeShapeType="1"/>
            <a:stCxn id="87109" idx="3"/>
            <a:endCxn id="87062" idx="1"/>
          </p:cNvCxnSpPr>
          <p:nvPr/>
        </p:nvCxnSpPr>
        <p:spPr bwMode="auto">
          <a:xfrm>
            <a:off x="2714625" y="2524125"/>
            <a:ext cx="457200" cy="1047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87111" name="AutoShape 71"/>
          <p:cNvCxnSpPr>
            <a:cxnSpLocks noChangeShapeType="1"/>
            <a:stCxn id="87087" idx="3"/>
            <a:endCxn id="87069" idx="1"/>
          </p:cNvCxnSpPr>
          <p:nvPr/>
        </p:nvCxnSpPr>
        <p:spPr bwMode="auto">
          <a:xfrm>
            <a:off x="1120775" y="4533900"/>
            <a:ext cx="603250" cy="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sp>
        <p:nvSpPr>
          <p:cNvPr id="87112" name="Rectangle 72"/>
          <p:cNvSpPr>
            <a:spLocks noChangeArrowheads="1"/>
          </p:cNvSpPr>
          <p:nvPr/>
        </p:nvSpPr>
        <p:spPr bwMode="auto">
          <a:xfrm>
            <a:off x="1724025" y="47625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Seguros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13" name="AutoShape 73"/>
          <p:cNvCxnSpPr>
            <a:cxnSpLocks noChangeShapeType="1"/>
          </p:cNvCxnSpPr>
          <p:nvPr/>
        </p:nvCxnSpPr>
        <p:spPr bwMode="auto">
          <a:xfrm flipV="1">
            <a:off x="2143125" y="4648200"/>
            <a:ext cx="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7114" name="AutoShape 74"/>
          <p:cNvCxnSpPr>
            <a:cxnSpLocks noChangeShapeType="1"/>
            <a:stCxn id="87105" idx="1"/>
            <a:endCxn id="87112" idx="3"/>
          </p:cNvCxnSpPr>
          <p:nvPr/>
        </p:nvCxnSpPr>
        <p:spPr bwMode="auto">
          <a:xfrm rot="10800000" flipV="1">
            <a:off x="2562225" y="1866900"/>
            <a:ext cx="609600" cy="3009900"/>
          </a:xfrm>
          <a:prstGeom prst="bentConnector3">
            <a:avLst>
              <a:gd name="adj1" fmla="val 31509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87115" name="Rectangle 75"/>
          <p:cNvSpPr>
            <a:spLocks noChangeArrowheads="1"/>
          </p:cNvSpPr>
          <p:nvPr/>
        </p:nvSpPr>
        <p:spPr bwMode="auto">
          <a:xfrm>
            <a:off x="127000" y="4800600"/>
            <a:ext cx="142875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Otros Servicios</a:t>
            </a:r>
          </a:p>
          <a:p>
            <a:pPr algn="ctr"/>
            <a:r>
              <a:rPr lang="es-ES_tradnl" sz="1000">
                <a:latin typeface="Arial" charset="0"/>
              </a:rPr>
              <a:t>Publicidad,</a:t>
            </a:r>
            <a:r>
              <a:rPr lang="es-ES_tradnl" sz="600">
                <a:latin typeface="Arial" charset="0"/>
              </a:rPr>
              <a:t> </a:t>
            </a:r>
          </a:p>
          <a:p>
            <a:pPr algn="ctr"/>
            <a:r>
              <a:rPr lang="es-ES_tradnl" sz="1000">
                <a:latin typeface="Arial" charset="0"/>
              </a:rPr>
              <a:t>Vigilancia y Seguridad,</a:t>
            </a:r>
          </a:p>
          <a:p>
            <a:pPr algn="ctr"/>
            <a:r>
              <a:rPr lang="es-ES_tradnl" sz="1000">
                <a:latin typeface="Arial" charset="0"/>
              </a:rPr>
              <a:t>Locales, Alimentación,</a:t>
            </a:r>
          </a:p>
          <a:p>
            <a:pPr algn="ctr"/>
            <a:r>
              <a:rPr lang="es-ES_tradnl" sz="1000">
                <a:latin typeface="Arial" charset="0"/>
              </a:rPr>
              <a:t>Auditoría, Contabilidad,</a:t>
            </a:r>
          </a:p>
          <a:p>
            <a:pPr algn="ctr"/>
            <a:r>
              <a:rPr lang="es-ES_tradnl" sz="1000">
                <a:latin typeface="Arial" charset="0"/>
              </a:rPr>
              <a:t>Informática, Legales</a:t>
            </a:r>
            <a:endParaRPr lang="es-ES_tradnl" sz="900">
              <a:latin typeface="Arial" charset="0"/>
            </a:endParaRPr>
          </a:p>
        </p:txBody>
      </p:sp>
      <p:cxnSp>
        <p:nvCxnSpPr>
          <p:cNvPr id="87116" name="AutoShape 76"/>
          <p:cNvCxnSpPr>
            <a:cxnSpLocks noChangeShapeType="1"/>
            <a:stCxn id="87100" idx="1"/>
            <a:endCxn id="87102" idx="1"/>
          </p:cNvCxnSpPr>
          <p:nvPr/>
        </p:nvCxnSpPr>
        <p:spPr bwMode="auto">
          <a:xfrm rot="10800000" flipV="1">
            <a:off x="5067300" y="3590925"/>
            <a:ext cx="19050" cy="879475"/>
          </a:xfrm>
          <a:prstGeom prst="bentConnector3">
            <a:avLst>
              <a:gd name="adj1" fmla="val 866667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sp>
        <p:nvSpPr>
          <p:cNvPr id="87117" name="Line 77"/>
          <p:cNvSpPr>
            <a:spLocks noChangeShapeType="1"/>
          </p:cNvSpPr>
          <p:nvPr/>
        </p:nvSpPr>
        <p:spPr bwMode="auto">
          <a:xfrm flipV="1">
            <a:off x="2409825" y="2714625"/>
            <a:ext cx="0" cy="10477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7118" name="Line 78"/>
          <p:cNvSpPr>
            <a:spLocks noChangeShapeType="1"/>
          </p:cNvSpPr>
          <p:nvPr/>
        </p:nvSpPr>
        <p:spPr bwMode="auto">
          <a:xfrm flipH="1" flipV="1">
            <a:off x="708025" y="2352675"/>
            <a:ext cx="6350" cy="895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7119" name="Line 79"/>
          <p:cNvSpPr>
            <a:spLocks noChangeShapeType="1"/>
          </p:cNvSpPr>
          <p:nvPr/>
        </p:nvSpPr>
        <p:spPr bwMode="auto">
          <a:xfrm flipH="1" flipV="1">
            <a:off x="717550" y="2362200"/>
            <a:ext cx="0" cy="581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87120" name="AutoShape 80"/>
          <p:cNvCxnSpPr>
            <a:cxnSpLocks noChangeShapeType="1"/>
            <a:stCxn id="87086" idx="3"/>
            <a:endCxn id="87083" idx="1"/>
          </p:cNvCxnSpPr>
          <p:nvPr/>
        </p:nvCxnSpPr>
        <p:spPr bwMode="auto">
          <a:xfrm flipV="1">
            <a:off x="1092200" y="4076700"/>
            <a:ext cx="250825" cy="152400"/>
          </a:xfrm>
          <a:prstGeom prst="bentConnector3">
            <a:avLst>
              <a:gd name="adj1" fmla="val 41769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87121" name="AutoShape 81"/>
          <p:cNvCxnSpPr>
            <a:cxnSpLocks noChangeShapeType="1"/>
            <a:stCxn id="87085" idx="3"/>
            <a:endCxn id="87083" idx="1"/>
          </p:cNvCxnSpPr>
          <p:nvPr/>
        </p:nvCxnSpPr>
        <p:spPr bwMode="auto">
          <a:xfrm>
            <a:off x="1139825" y="3854450"/>
            <a:ext cx="203200" cy="222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87122" name="AutoShape 82"/>
          <p:cNvCxnSpPr>
            <a:cxnSpLocks noChangeShapeType="1"/>
            <a:stCxn id="87119" idx="1"/>
            <a:endCxn id="87085" idx="0"/>
          </p:cNvCxnSpPr>
          <p:nvPr/>
        </p:nvCxnSpPr>
        <p:spPr bwMode="auto">
          <a:xfrm flipH="1">
            <a:off x="706438" y="2362200"/>
            <a:ext cx="11112" cy="13081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grpSp>
        <p:nvGrpSpPr>
          <p:cNvPr id="87123" name="Group 83"/>
          <p:cNvGrpSpPr>
            <a:grpSpLocks/>
          </p:cNvGrpSpPr>
          <p:nvPr/>
        </p:nvGrpSpPr>
        <p:grpSpPr bwMode="auto">
          <a:xfrm>
            <a:off x="838200" y="4521200"/>
            <a:ext cx="2025650" cy="279400"/>
            <a:chOff x="528" y="3712"/>
            <a:chExt cx="1276" cy="176"/>
          </a:xfrm>
        </p:grpSpPr>
        <p:sp>
          <p:nvSpPr>
            <p:cNvPr id="87124" name="Line 84"/>
            <p:cNvSpPr>
              <a:spLocks noChangeShapeType="1"/>
            </p:cNvSpPr>
            <p:nvPr/>
          </p:nvSpPr>
          <p:spPr bwMode="auto">
            <a:xfrm>
              <a:off x="1804" y="3712"/>
              <a:ext cx="0" cy="12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25" name="Line 85"/>
            <p:cNvSpPr>
              <a:spLocks noChangeShapeType="1"/>
            </p:cNvSpPr>
            <p:nvPr/>
          </p:nvSpPr>
          <p:spPr bwMode="auto">
            <a:xfrm flipH="1">
              <a:off x="528" y="3840"/>
              <a:ext cx="127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26" name="Line 86"/>
            <p:cNvSpPr>
              <a:spLocks noChangeShapeType="1"/>
            </p:cNvSpPr>
            <p:nvPr/>
          </p:nvSpPr>
          <p:spPr bwMode="auto">
            <a:xfrm>
              <a:off x="528" y="3840"/>
              <a:ext cx="0" cy="4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7127" name="Rectangle 87"/>
          <p:cNvSpPr>
            <a:spLocks noChangeArrowheads="1"/>
          </p:cNvSpPr>
          <p:nvPr/>
        </p:nvSpPr>
        <p:spPr bwMode="auto">
          <a:xfrm>
            <a:off x="4800600" y="2181225"/>
            <a:ext cx="3190875" cy="1209675"/>
          </a:xfrm>
          <a:prstGeom prst="rect">
            <a:avLst/>
          </a:prstGeom>
          <a:solidFill>
            <a:srgbClr val="FFCC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7128" name="Rectangle 88"/>
          <p:cNvSpPr>
            <a:spLocks noChangeArrowheads="1"/>
          </p:cNvSpPr>
          <p:nvPr/>
        </p:nvSpPr>
        <p:spPr bwMode="auto">
          <a:xfrm>
            <a:off x="4876800" y="2609850"/>
            <a:ext cx="63817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</a:t>
            </a:r>
          </a:p>
        </p:txBody>
      </p:sp>
      <p:sp>
        <p:nvSpPr>
          <p:cNvPr id="87129" name="Rectangle 89"/>
          <p:cNvSpPr>
            <a:spLocks noChangeArrowheads="1"/>
          </p:cNvSpPr>
          <p:nvPr/>
        </p:nvSpPr>
        <p:spPr bwMode="auto">
          <a:xfrm>
            <a:off x="5753100" y="2371725"/>
            <a:ext cx="990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 propio</a:t>
            </a:r>
          </a:p>
        </p:txBody>
      </p:sp>
      <p:sp>
        <p:nvSpPr>
          <p:cNvPr id="87130" name="Rectangle 90"/>
          <p:cNvSpPr>
            <a:spLocks noChangeArrowheads="1"/>
          </p:cNvSpPr>
          <p:nvPr/>
        </p:nvSpPr>
        <p:spPr bwMode="auto">
          <a:xfrm>
            <a:off x="7086600" y="2886075"/>
            <a:ext cx="838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Nacional</a:t>
            </a:r>
          </a:p>
        </p:txBody>
      </p:sp>
      <p:sp>
        <p:nvSpPr>
          <p:cNvPr id="87131" name="Rectangle 91"/>
          <p:cNvSpPr>
            <a:spLocks noChangeArrowheads="1"/>
          </p:cNvSpPr>
          <p:nvPr/>
        </p:nvSpPr>
        <p:spPr bwMode="auto">
          <a:xfrm>
            <a:off x="7086600" y="2371725"/>
            <a:ext cx="838200" cy="371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Inversión</a:t>
            </a:r>
          </a:p>
          <a:p>
            <a:pPr algn="ctr"/>
            <a:r>
              <a:rPr lang="es-ES_tradnl" sz="1200">
                <a:latin typeface="Arial" charset="0"/>
              </a:rPr>
              <a:t>Extranjera</a:t>
            </a:r>
          </a:p>
        </p:txBody>
      </p:sp>
      <p:sp>
        <p:nvSpPr>
          <p:cNvPr id="87132" name="Rectangle 92"/>
          <p:cNvSpPr>
            <a:spLocks noChangeArrowheads="1"/>
          </p:cNvSpPr>
          <p:nvPr/>
        </p:nvSpPr>
        <p:spPr bwMode="auto">
          <a:xfrm>
            <a:off x="5753100" y="2752725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 de </a:t>
            </a:r>
          </a:p>
          <a:p>
            <a:pPr algn="ctr"/>
            <a:r>
              <a:rPr lang="es-ES_tradnl" sz="1200">
                <a:latin typeface="Arial" charset="0"/>
              </a:rPr>
              <a:t>terceros</a:t>
            </a:r>
          </a:p>
        </p:txBody>
      </p:sp>
      <p:grpSp>
        <p:nvGrpSpPr>
          <p:cNvPr id="87133" name="Group 93"/>
          <p:cNvGrpSpPr>
            <a:grpSpLocks/>
          </p:cNvGrpSpPr>
          <p:nvPr/>
        </p:nvGrpSpPr>
        <p:grpSpPr bwMode="auto">
          <a:xfrm>
            <a:off x="6745288" y="2524125"/>
            <a:ext cx="342900" cy="457200"/>
            <a:chOff x="4249" y="1590"/>
            <a:chExt cx="216" cy="288"/>
          </a:xfrm>
        </p:grpSpPr>
        <p:cxnSp>
          <p:nvCxnSpPr>
            <p:cNvPr id="87134" name="AutoShape 94"/>
            <p:cNvCxnSpPr>
              <a:cxnSpLocks noChangeShapeType="1"/>
            </p:cNvCxnSpPr>
            <p:nvPr/>
          </p:nvCxnSpPr>
          <p:spPr bwMode="auto">
            <a:xfrm flipV="1">
              <a:off x="4320" y="1734"/>
              <a:ext cx="66" cy="47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  <p:cxnSp>
          <p:nvCxnSpPr>
            <p:cNvPr id="87135" name="AutoShape 95"/>
            <p:cNvCxnSpPr>
              <a:cxnSpLocks noChangeShapeType="1"/>
            </p:cNvCxnSpPr>
            <p:nvPr/>
          </p:nvCxnSpPr>
          <p:spPr bwMode="auto">
            <a:xfrm>
              <a:off x="4249" y="1590"/>
              <a:ext cx="1" cy="288"/>
            </a:xfrm>
            <a:prstGeom prst="bentConnector3">
              <a:avLst>
                <a:gd name="adj1" fmla="val 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7136" name="AutoShape 96"/>
            <p:cNvCxnSpPr>
              <a:cxnSpLocks noChangeShapeType="1"/>
            </p:cNvCxnSpPr>
            <p:nvPr/>
          </p:nvCxnSpPr>
          <p:spPr bwMode="auto">
            <a:xfrm>
              <a:off x="4464" y="1590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87137" name="Group 97"/>
          <p:cNvGrpSpPr>
            <a:grpSpLocks/>
          </p:cNvGrpSpPr>
          <p:nvPr/>
        </p:nvGrpSpPr>
        <p:grpSpPr bwMode="auto">
          <a:xfrm>
            <a:off x="5514975" y="2524125"/>
            <a:ext cx="230188" cy="457200"/>
            <a:chOff x="3474" y="1590"/>
            <a:chExt cx="145" cy="288"/>
          </a:xfrm>
        </p:grpSpPr>
        <p:cxnSp>
          <p:nvCxnSpPr>
            <p:cNvPr id="87138" name="AutoShape 98"/>
            <p:cNvCxnSpPr>
              <a:cxnSpLocks noChangeShapeType="1"/>
            </p:cNvCxnSpPr>
            <p:nvPr/>
          </p:nvCxnSpPr>
          <p:spPr bwMode="auto">
            <a:xfrm>
              <a:off x="3618" y="1590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7139" name="AutoShape 99"/>
            <p:cNvCxnSpPr>
              <a:cxnSpLocks noChangeShapeType="1"/>
            </p:cNvCxnSpPr>
            <p:nvPr/>
          </p:nvCxnSpPr>
          <p:spPr bwMode="auto">
            <a:xfrm>
              <a:off x="3474" y="1734"/>
              <a:ext cx="66" cy="1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</p:grpSp>
      <p:cxnSp>
        <p:nvCxnSpPr>
          <p:cNvPr id="87140" name="AutoShape 100"/>
          <p:cNvCxnSpPr>
            <a:cxnSpLocks noChangeShapeType="1"/>
          </p:cNvCxnSpPr>
          <p:nvPr/>
        </p:nvCxnSpPr>
        <p:spPr bwMode="auto">
          <a:xfrm>
            <a:off x="3100388" y="1343025"/>
            <a:ext cx="2095500" cy="1266825"/>
          </a:xfrm>
          <a:prstGeom prst="bentConnector2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87141" name="Rectangle 101"/>
          <p:cNvSpPr>
            <a:spLocks noChangeArrowheads="1"/>
          </p:cNvSpPr>
          <p:nvPr/>
        </p:nvSpPr>
        <p:spPr bwMode="auto">
          <a:xfrm>
            <a:off x="2486025" y="1228725"/>
            <a:ext cx="614363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Crédito</a:t>
            </a:r>
          </a:p>
        </p:txBody>
      </p:sp>
      <p:sp>
        <p:nvSpPr>
          <p:cNvPr id="87142" name="Rectangle 102"/>
          <p:cNvSpPr>
            <a:spLocks noChangeArrowheads="1"/>
          </p:cNvSpPr>
          <p:nvPr/>
        </p:nvSpPr>
        <p:spPr bwMode="auto">
          <a:xfrm>
            <a:off x="8086725" y="2609850"/>
            <a:ext cx="9906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Registro de</a:t>
            </a:r>
          </a:p>
          <a:p>
            <a:pPr algn="ctr"/>
            <a:r>
              <a:rPr lang="es-ES_tradnl" sz="1200">
                <a:latin typeface="Arial" charset="0"/>
              </a:rPr>
              <a:t>Inversión Ext.</a:t>
            </a:r>
            <a:endParaRPr lang="es-ES_tradnl" sz="1000">
              <a:latin typeface="Arial" charset="0"/>
            </a:endParaRPr>
          </a:p>
        </p:txBody>
      </p:sp>
      <p:sp>
        <p:nvSpPr>
          <p:cNvPr id="87143" name="Rectangle 103"/>
          <p:cNvSpPr>
            <a:spLocks noChangeArrowheads="1"/>
          </p:cNvSpPr>
          <p:nvPr/>
        </p:nvSpPr>
        <p:spPr bwMode="auto">
          <a:xfrm>
            <a:off x="8086725" y="30765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Regulaciones</a:t>
            </a:r>
          </a:p>
          <a:p>
            <a:pPr algn="ctr"/>
            <a:r>
              <a:rPr lang="es-ES_tradnl" sz="1200">
                <a:latin typeface="Arial" charset="0"/>
              </a:rPr>
              <a:t>Financieras</a:t>
            </a:r>
            <a:endParaRPr lang="es-ES_tradnl" sz="1000">
              <a:latin typeface="Arial" charset="0"/>
            </a:endParaRPr>
          </a:p>
        </p:txBody>
      </p:sp>
      <p:sp>
        <p:nvSpPr>
          <p:cNvPr id="87144" name="Rectangle 104"/>
          <p:cNvSpPr>
            <a:spLocks noChangeArrowheads="1"/>
          </p:cNvSpPr>
          <p:nvPr/>
        </p:nvSpPr>
        <p:spPr bwMode="auto">
          <a:xfrm>
            <a:off x="8086725" y="36861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Política </a:t>
            </a:r>
          </a:p>
          <a:p>
            <a:pPr algn="ctr"/>
            <a:r>
              <a:rPr lang="es-ES_tradnl" sz="1200">
                <a:latin typeface="Arial" charset="0"/>
              </a:rPr>
              <a:t>Monetaria</a:t>
            </a:r>
          </a:p>
        </p:txBody>
      </p:sp>
      <p:cxnSp>
        <p:nvCxnSpPr>
          <p:cNvPr id="87145" name="AutoShape 105"/>
          <p:cNvCxnSpPr>
            <a:cxnSpLocks noChangeShapeType="1"/>
            <a:stCxn id="87131" idx="3"/>
            <a:endCxn id="87142" idx="1"/>
          </p:cNvCxnSpPr>
          <p:nvPr/>
        </p:nvCxnSpPr>
        <p:spPr bwMode="auto">
          <a:xfrm>
            <a:off x="7924800" y="2557463"/>
            <a:ext cx="161925" cy="233362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87146" name="AutoShape 106"/>
          <p:cNvCxnSpPr>
            <a:cxnSpLocks noChangeShapeType="1"/>
            <a:stCxn id="87144" idx="0"/>
            <a:endCxn id="87143" idx="2"/>
          </p:cNvCxnSpPr>
          <p:nvPr/>
        </p:nvCxnSpPr>
        <p:spPr bwMode="auto">
          <a:xfrm flipV="1">
            <a:off x="8582025" y="3429000"/>
            <a:ext cx="0" cy="257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87147" name="AutoShape 107"/>
          <p:cNvCxnSpPr>
            <a:cxnSpLocks noChangeShapeType="1"/>
          </p:cNvCxnSpPr>
          <p:nvPr/>
        </p:nvCxnSpPr>
        <p:spPr bwMode="auto">
          <a:xfrm>
            <a:off x="3100388" y="1343025"/>
            <a:ext cx="4986337" cy="1909763"/>
          </a:xfrm>
          <a:prstGeom prst="bentConnector3">
            <a:avLst>
              <a:gd name="adj1" fmla="val 34319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87148" name="Rectangle 108"/>
          <p:cNvSpPr>
            <a:spLocks noChangeArrowheads="1"/>
          </p:cNvSpPr>
          <p:nvPr/>
        </p:nvSpPr>
        <p:spPr bwMode="auto">
          <a:xfrm>
            <a:off x="7010400" y="3429000"/>
            <a:ext cx="990600" cy="35242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Servicios de</a:t>
            </a:r>
          </a:p>
          <a:p>
            <a:pPr algn="ctr"/>
            <a:r>
              <a:rPr lang="es-ES_tradnl" sz="1200">
                <a:latin typeface="Arial" charset="0"/>
              </a:rPr>
              <a:t>Información</a:t>
            </a:r>
            <a:endParaRPr lang="es-ES_tradnl" sz="1000">
              <a:latin typeface="Arial" charset="0"/>
            </a:endParaRPr>
          </a:p>
        </p:txBody>
      </p:sp>
      <p:sp>
        <p:nvSpPr>
          <p:cNvPr id="87149" name="Rectangle 109"/>
          <p:cNvSpPr>
            <a:spLocks noChangeArrowheads="1"/>
          </p:cNvSpPr>
          <p:nvPr/>
        </p:nvSpPr>
        <p:spPr bwMode="auto">
          <a:xfrm>
            <a:off x="6562725" y="3848100"/>
            <a:ext cx="1371600" cy="4000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Capacitación y </a:t>
            </a:r>
          </a:p>
          <a:p>
            <a:pPr algn="ctr"/>
            <a:r>
              <a:rPr lang="es-ES_tradnl" sz="1200">
                <a:latin typeface="Arial" charset="0"/>
              </a:rPr>
              <a:t>Asistencia Técnica</a:t>
            </a:r>
            <a:endParaRPr lang="es-ES_tradnl" sz="1000">
              <a:latin typeface="Arial" charset="0"/>
            </a:endParaRPr>
          </a:p>
        </p:txBody>
      </p:sp>
      <p:sp>
        <p:nvSpPr>
          <p:cNvPr id="87150" name="Rectangle 110"/>
          <p:cNvSpPr>
            <a:spLocks noChangeArrowheads="1"/>
          </p:cNvSpPr>
          <p:nvPr/>
        </p:nvSpPr>
        <p:spPr bwMode="auto">
          <a:xfrm>
            <a:off x="6562725" y="4305300"/>
            <a:ext cx="1371600" cy="2286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Educación Superior</a:t>
            </a:r>
            <a:endParaRPr lang="es-ES_tradnl" sz="1000">
              <a:latin typeface="Arial" charset="0"/>
            </a:endParaRPr>
          </a:p>
        </p:txBody>
      </p:sp>
      <p:sp>
        <p:nvSpPr>
          <p:cNvPr id="87151" name="Rectangle 111"/>
          <p:cNvSpPr>
            <a:spLocks noChangeArrowheads="1"/>
          </p:cNvSpPr>
          <p:nvPr/>
        </p:nvSpPr>
        <p:spPr bwMode="auto">
          <a:xfrm>
            <a:off x="6934200" y="4953000"/>
            <a:ext cx="13716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Educación Básica</a:t>
            </a:r>
          </a:p>
          <a:p>
            <a:pPr algn="ctr"/>
            <a:r>
              <a:rPr lang="es-ES_tradnl" sz="1200">
                <a:latin typeface="Arial" charset="0"/>
              </a:rPr>
              <a:t>y Media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52" name="AutoShape 112"/>
          <p:cNvCxnSpPr>
            <a:cxnSpLocks noChangeShapeType="1"/>
          </p:cNvCxnSpPr>
          <p:nvPr/>
        </p:nvCxnSpPr>
        <p:spPr bwMode="auto">
          <a:xfrm flipV="1">
            <a:off x="5857875" y="3576638"/>
            <a:ext cx="1119188" cy="4762"/>
          </a:xfrm>
          <a:prstGeom prst="straightConnector1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</p:cxnSp>
      <p:cxnSp>
        <p:nvCxnSpPr>
          <p:cNvPr id="87153" name="AutoShape 113"/>
          <p:cNvCxnSpPr>
            <a:cxnSpLocks noChangeShapeType="1"/>
            <a:stCxn id="87150" idx="1"/>
          </p:cNvCxnSpPr>
          <p:nvPr/>
        </p:nvCxnSpPr>
        <p:spPr bwMode="auto">
          <a:xfrm rot="10800000">
            <a:off x="6143625" y="4057650"/>
            <a:ext cx="419100" cy="361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cxnSp>
        <p:nvCxnSpPr>
          <p:cNvPr id="87154" name="AutoShape 114"/>
          <p:cNvCxnSpPr>
            <a:cxnSpLocks noChangeShapeType="1"/>
          </p:cNvCxnSpPr>
          <p:nvPr/>
        </p:nvCxnSpPr>
        <p:spPr bwMode="auto">
          <a:xfrm rot="10800000" flipV="1">
            <a:off x="6134100" y="3581400"/>
            <a:ext cx="800100" cy="48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sp>
        <p:nvSpPr>
          <p:cNvPr id="87155" name="Rectangle 115"/>
          <p:cNvSpPr>
            <a:spLocks noChangeArrowheads="1"/>
          </p:cNvSpPr>
          <p:nvPr/>
        </p:nvSpPr>
        <p:spPr bwMode="auto">
          <a:xfrm>
            <a:off x="5867400" y="4981575"/>
            <a:ext cx="8382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Seguridad</a:t>
            </a:r>
          </a:p>
          <a:p>
            <a:pPr algn="ctr"/>
            <a:r>
              <a:rPr lang="es-ES_tradnl" sz="1200">
                <a:latin typeface="Arial" charset="0"/>
              </a:rPr>
              <a:t>Social</a:t>
            </a:r>
            <a:endParaRPr lang="es-ES_tradnl" sz="1000">
              <a:latin typeface="Arial" charset="0"/>
            </a:endParaRPr>
          </a:p>
        </p:txBody>
      </p:sp>
      <p:sp>
        <p:nvSpPr>
          <p:cNvPr id="87156" name="Rectangle 116"/>
          <p:cNvSpPr>
            <a:spLocks noChangeArrowheads="1"/>
          </p:cNvSpPr>
          <p:nvPr/>
        </p:nvSpPr>
        <p:spPr bwMode="auto">
          <a:xfrm>
            <a:off x="6289675" y="61626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Procesos</a:t>
            </a:r>
          </a:p>
          <a:p>
            <a:pPr algn="ctr"/>
            <a:r>
              <a:rPr lang="es-ES_tradnl" sz="1200">
                <a:latin typeface="Arial" charset="0"/>
              </a:rPr>
              <a:t>Judiciales</a:t>
            </a:r>
            <a:endParaRPr lang="es-ES_tradnl" sz="1000">
              <a:latin typeface="Arial" charset="0"/>
            </a:endParaRPr>
          </a:p>
        </p:txBody>
      </p:sp>
      <p:sp>
        <p:nvSpPr>
          <p:cNvPr id="87157" name="Rectangle 117"/>
          <p:cNvSpPr>
            <a:spLocks noChangeArrowheads="1"/>
          </p:cNvSpPr>
          <p:nvPr/>
        </p:nvSpPr>
        <p:spPr bwMode="auto">
          <a:xfrm>
            <a:off x="7366000" y="617220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Seguridad </a:t>
            </a:r>
          </a:p>
          <a:p>
            <a:pPr algn="ctr"/>
            <a:r>
              <a:rPr lang="es-ES_tradnl" sz="1200">
                <a:latin typeface="Arial" charset="0"/>
              </a:rPr>
              <a:t>Pública</a:t>
            </a:r>
            <a:endParaRPr lang="es-ES_tradnl" sz="1000">
              <a:latin typeface="Arial" charset="0"/>
            </a:endParaRPr>
          </a:p>
        </p:txBody>
      </p:sp>
      <p:sp>
        <p:nvSpPr>
          <p:cNvPr id="87158" name="Line 118"/>
          <p:cNvSpPr>
            <a:spLocks noChangeShapeType="1"/>
          </p:cNvSpPr>
          <p:nvPr/>
        </p:nvSpPr>
        <p:spPr bwMode="auto">
          <a:xfrm flipH="1">
            <a:off x="6324600" y="4057650"/>
            <a:ext cx="22860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7159" name="Rectangle 119"/>
          <p:cNvSpPr>
            <a:spLocks noChangeArrowheads="1"/>
          </p:cNvSpPr>
          <p:nvPr/>
        </p:nvSpPr>
        <p:spPr bwMode="auto">
          <a:xfrm>
            <a:off x="6934200" y="46291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Educación Técnica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60" name="AutoShape 120"/>
          <p:cNvCxnSpPr>
            <a:cxnSpLocks noChangeShapeType="1"/>
            <a:endCxn id="87159" idx="1"/>
          </p:cNvCxnSpPr>
          <p:nvPr/>
        </p:nvCxnSpPr>
        <p:spPr bwMode="auto">
          <a:xfrm>
            <a:off x="6143625" y="4057650"/>
            <a:ext cx="790575" cy="685800"/>
          </a:xfrm>
          <a:prstGeom prst="bentConnector3">
            <a:avLst>
              <a:gd name="adj1" fmla="val 25903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grpSp>
        <p:nvGrpSpPr>
          <p:cNvPr id="87161" name="Group 121"/>
          <p:cNvGrpSpPr>
            <a:grpSpLocks/>
          </p:cNvGrpSpPr>
          <p:nvPr/>
        </p:nvGrpSpPr>
        <p:grpSpPr bwMode="auto">
          <a:xfrm>
            <a:off x="76200" y="6096000"/>
            <a:ext cx="2057400" cy="685800"/>
            <a:chOff x="96" y="3792"/>
            <a:chExt cx="1296" cy="432"/>
          </a:xfrm>
        </p:grpSpPr>
        <p:sp>
          <p:nvSpPr>
            <p:cNvPr id="87162" name="Rectangle 122"/>
            <p:cNvSpPr>
              <a:spLocks noChangeArrowheads="1"/>
            </p:cNvSpPr>
            <p:nvPr/>
          </p:nvSpPr>
          <p:spPr bwMode="auto">
            <a:xfrm>
              <a:off x="432" y="3792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Impuestos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7163" name="Rectangle 123"/>
            <p:cNvSpPr>
              <a:spLocks noChangeArrowheads="1"/>
            </p:cNvSpPr>
            <p:nvPr/>
          </p:nvSpPr>
          <p:spPr bwMode="auto">
            <a:xfrm>
              <a:off x="96" y="408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Nacionales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7164" name="Rectangle 124"/>
            <p:cNvSpPr>
              <a:spLocks noChangeArrowheads="1"/>
            </p:cNvSpPr>
            <p:nvPr/>
          </p:nvSpPr>
          <p:spPr bwMode="auto">
            <a:xfrm>
              <a:off x="768" y="408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Municipales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7165" name="AutoShape 125"/>
            <p:cNvCxnSpPr>
              <a:cxnSpLocks noChangeShapeType="1"/>
              <a:stCxn id="87162" idx="2"/>
              <a:endCxn id="87163" idx="0"/>
            </p:cNvCxnSpPr>
            <p:nvPr/>
          </p:nvCxnSpPr>
          <p:spPr bwMode="auto">
            <a:xfrm rot="5400000">
              <a:off x="504" y="3840"/>
              <a:ext cx="144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87166" name="AutoShape 126"/>
            <p:cNvCxnSpPr>
              <a:cxnSpLocks noChangeShapeType="1"/>
              <a:stCxn id="87162" idx="2"/>
              <a:endCxn id="87164" idx="0"/>
            </p:cNvCxnSpPr>
            <p:nvPr/>
          </p:nvCxnSpPr>
          <p:spPr bwMode="auto">
            <a:xfrm rot="16200000" flipH="1">
              <a:off x="840" y="3840"/>
              <a:ext cx="144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87167" name="Rectangle 127"/>
          <p:cNvSpPr>
            <a:spLocks noChangeArrowheads="1"/>
          </p:cNvSpPr>
          <p:nvPr/>
        </p:nvSpPr>
        <p:spPr bwMode="auto">
          <a:xfrm>
            <a:off x="1657350" y="5219700"/>
            <a:ext cx="1447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Normas de Calidad</a:t>
            </a:r>
          </a:p>
          <a:p>
            <a:pPr algn="ctr"/>
            <a:r>
              <a:rPr lang="es-ES_tradnl" sz="1200">
                <a:latin typeface="Arial" charset="0"/>
              </a:rPr>
              <a:t>y Metrología</a:t>
            </a:r>
            <a:endParaRPr lang="es-ES_tradnl" sz="1000">
              <a:latin typeface="Arial" charset="0"/>
            </a:endParaRPr>
          </a:p>
        </p:txBody>
      </p:sp>
      <p:sp>
        <p:nvSpPr>
          <p:cNvPr id="87168" name="Rectangle 128"/>
          <p:cNvSpPr>
            <a:spLocks noChangeArrowheads="1"/>
          </p:cNvSpPr>
          <p:nvPr/>
        </p:nvSpPr>
        <p:spPr bwMode="auto">
          <a:xfrm>
            <a:off x="2819400" y="61626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Licencias y</a:t>
            </a:r>
          </a:p>
          <a:p>
            <a:pPr algn="ctr"/>
            <a:r>
              <a:rPr lang="es-ES_tradnl" sz="1200">
                <a:latin typeface="Arial" charset="0"/>
              </a:rPr>
              <a:t>Permisos</a:t>
            </a:r>
            <a:endParaRPr lang="es-ES_tradnl" sz="1000">
              <a:latin typeface="Arial" charset="0"/>
            </a:endParaRPr>
          </a:p>
        </p:txBody>
      </p:sp>
      <p:sp>
        <p:nvSpPr>
          <p:cNvPr id="87169" name="Rectangle 129"/>
          <p:cNvSpPr>
            <a:spLocks noChangeArrowheads="1"/>
          </p:cNvSpPr>
          <p:nvPr/>
        </p:nvSpPr>
        <p:spPr bwMode="auto">
          <a:xfrm>
            <a:off x="1657350" y="567690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Normas Ambientales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70" name="AutoShape 130"/>
          <p:cNvCxnSpPr>
            <a:cxnSpLocks noChangeShapeType="1"/>
          </p:cNvCxnSpPr>
          <p:nvPr/>
        </p:nvCxnSpPr>
        <p:spPr bwMode="auto">
          <a:xfrm flipV="1">
            <a:off x="3109913" y="5792788"/>
            <a:ext cx="219075" cy="3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87171" name="Rectangle 131"/>
          <p:cNvSpPr>
            <a:spLocks noChangeArrowheads="1"/>
          </p:cNvSpPr>
          <p:nvPr/>
        </p:nvSpPr>
        <p:spPr bwMode="auto">
          <a:xfrm>
            <a:off x="3886200" y="6162675"/>
            <a:ext cx="1066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Trámites de</a:t>
            </a:r>
          </a:p>
          <a:p>
            <a:pPr algn="ctr"/>
            <a:r>
              <a:rPr lang="es-ES_tradnl" sz="1200">
                <a:latin typeface="Arial" charset="0"/>
              </a:rPr>
              <a:t>Import / Export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72" name="AutoShape 132"/>
          <p:cNvCxnSpPr>
            <a:cxnSpLocks noChangeShapeType="1"/>
            <a:endCxn id="87168" idx="0"/>
          </p:cNvCxnSpPr>
          <p:nvPr/>
        </p:nvCxnSpPr>
        <p:spPr bwMode="auto">
          <a:xfrm rot="5400000">
            <a:off x="3114675" y="5229225"/>
            <a:ext cx="1133475" cy="733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cxnSp>
        <p:nvCxnSpPr>
          <p:cNvPr id="87173" name="AutoShape 133"/>
          <p:cNvCxnSpPr>
            <a:cxnSpLocks noChangeShapeType="1"/>
          </p:cNvCxnSpPr>
          <p:nvPr/>
        </p:nvCxnSpPr>
        <p:spPr bwMode="auto">
          <a:xfrm rot="16200000" flipH="1">
            <a:off x="3648075" y="5391150"/>
            <a:ext cx="1171575" cy="371475"/>
          </a:xfrm>
          <a:prstGeom prst="bentConnector3">
            <a:avLst>
              <a:gd name="adj1" fmla="val 51486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cxnSp>
        <p:nvCxnSpPr>
          <p:cNvPr id="87174" name="AutoShape 134"/>
          <p:cNvCxnSpPr>
            <a:cxnSpLocks noChangeShapeType="1"/>
            <a:stCxn id="87167" idx="3"/>
          </p:cNvCxnSpPr>
          <p:nvPr/>
        </p:nvCxnSpPr>
        <p:spPr bwMode="auto">
          <a:xfrm>
            <a:off x="3105150" y="5395913"/>
            <a:ext cx="161925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87175" name="Rectangle 135"/>
          <p:cNvSpPr>
            <a:spLocks noChangeArrowheads="1"/>
          </p:cNvSpPr>
          <p:nvPr/>
        </p:nvSpPr>
        <p:spPr bwMode="auto">
          <a:xfrm>
            <a:off x="1895475" y="6000750"/>
            <a:ext cx="685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Política</a:t>
            </a:r>
          </a:p>
          <a:p>
            <a:pPr algn="ctr"/>
            <a:r>
              <a:rPr lang="es-ES_tradnl" sz="1200">
                <a:latin typeface="Arial" charset="0"/>
              </a:rPr>
              <a:t>Fiscal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76" name="AutoShape 136"/>
          <p:cNvCxnSpPr>
            <a:cxnSpLocks noChangeShapeType="1"/>
            <a:endCxn id="87162" idx="3"/>
          </p:cNvCxnSpPr>
          <p:nvPr/>
        </p:nvCxnSpPr>
        <p:spPr bwMode="auto">
          <a:xfrm flipH="1">
            <a:off x="1600200" y="6170613"/>
            <a:ext cx="288925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87177" name="Group 137"/>
          <p:cNvGrpSpPr>
            <a:grpSpLocks/>
          </p:cNvGrpSpPr>
          <p:nvPr/>
        </p:nvGrpSpPr>
        <p:grpSpPr bwMode="auto">
          <a:xfrm>
            <a:off x="2574925" y="5207000"/>
            <a:ext cx="2295525" cy="914400"/>
            <a:chOff x="-1728" y="3288"/>
            <a:chExt cx="1458" cy="576"/>
          </a:xfrm>
        </p:grpSpPr>
        <p:sp>
          <p:nvSpPr>
            <p:cNvPr id="87178" name="Line 138"/>
            <p:cNvSpPr>
              <a:spLocks noChangeShapeType="1"/>
            </p:cNvSpPr>
            <p:nvPr/>
          </p:nvSpPr>
          <p:spPr bwMode="auto">
            <a:xfrm flipH="1">
              <a:off x="-1344" y="3288"/>
              <a:ext cx="107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79" name="Line 139"/>
            <p:cNvSpPr>
              <a:spLocks noChangeShapeType="1"/>
            </p:cNvSpPr>
            <p:nvPr/>
          </p:nvSpPr>
          <p:spPr bwMode="auto">
            <a:xfrm>
              <a:off x="-1344" y="3288"/>
              <a:ext cx="0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80" name="Line 140"/>
            <p:cNvSpPr>
              <a:spLocks noChangeShapeType="1"/>
            </p:cNvSpPr>
            <p:nvPr/>
          </p:nvSpPr>
          <p:spPr bwMode="auto">
            <a:xfrm flipH="1">
              <a:off x="-1728" y="3864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7181" name="Rectangle 141"/>
          <p:cNvSpPr>
            <a:spLocks noChangeArrowheads="1"/>
          </p:cNvSpPr>
          <p:nvPr/>
        </p:nvSpPr>
        <p:spPr bwMode="auto">
          <a:xfrm>
            <a:off x="4648200" y="5286375"/>
            <a:ext cx="1193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Investigación </a:t>
            </a:r>
          </a:p>
          <a:p>
            <a:pPr algn="ctr"/>
            <a:r>
              <a:rPr lang="es-ES_tradnl" sz="1200">
                <a:latin typeface="Arial" charset="0"/>
              </a:rPr>
              <a:t>y Desarrollo</a:t>
            </a:r>
            <a:endParaRPr lang="es-ES_tradnl" sz="1000">
              <a:latin typeface="Arial" charset="0"/>
            </a:endParaRPr>
          </a:p>
        </p:txBody>
      </p:sp>
      <p:cxnSp>
        <p:nvCxnSpPr>
          <p:cNvPr id="87182" name="AutoShape 142"/>
          <p:cNvCxnSpPr>
            <a:cxnSpLocks noChangeShapeType="1"/>
            <a:stCxn id="87181" idx="2"/>
            <a:endCxn id="87216" idx="0"/>
          </p:cNvCxnSpPr>
          <p:nvPr/>
        </p:nvCxnSpPr>
        <p:spPr bwMode="auto">
          <a:xfrm flipH="1">
            <a:off x="5243513" y="5638800"/>
            <a:ext cx="1587" cy="1047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87183" name="Rectangle 143"/>
          <p:cNvSpPr>
            <a:spLocks noChangeArrowheads="1"/>
          </p:cNvSpPr>
          <p:nvPr/>
        </p:nvSpPr>
        <p:spPr bwMode="auto">
          <a:xfrm>
            <a:off x="4829175" y="485775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Regulaciones</a:t>
            </a:r>
          </a:p>
          <a:p>
            <a:pPr algn="ctr"/>
            <a:r>
              <a:rPr lang="es-ES_tradnl" sz="1200">
                <a:latin typeface="Arial" charset="0"/>
              </a:rPr>
              <a:t>Laborales</a:t>
            </a:r>
            <a:endParaRPr lang="es-ES_tradnl" sz="1000">
              <a:latin typeface="Arial" charset="0"/>
            </a:endParaRPr>
          </a:p>
        </p:txBody>
      </p:sp>
      <p:sp>
        <p:nvSpPr>
          <p:cNvPr id="87184" name="Rectangle 144"/>
          <p:cNvSpPr>
            <a:spLocks noChangeArrowheads="1"/>
          </p:cNvSpPr>
          <p:nvPr/>
        </p:nvSpPr>
        <p:spPr bwMode="auto">
          <a:xfrm>
            <a:off x="5099050" y="6165850"/>
            <a:ext cx="1066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Admon. de</a:t>
            </a:r>
          </a:p>
          <a:p>
            <a:pPr algn="ctr"/>
            <a:r>
              <a:rPr lang="es-ES_tradnl" sz="1200">
                <a:latin typeface="Arial" charset="0"/>
              </a:rPr>
              <a:t>TLCs</a:t>
            </a:r>
            <a:endParaRPr lang="es-ES_tradnl" sz="1000">
              <a:latin typeface="Arial" charset="0"/>
            </a:endParaRPr>
          </a:p>
        </p:txBody>
      </p:sp>
      <p:grpSp>
        <p:nvGrpSpPr>
          <p:cNvPr id="87185" name="Group 145"/>
          <p:cNvGrpSpPr>
            <a:grpSpLocks/>
          </p:cNvGrpSpPr>
          <p:nvPr/>
        </p:nvGrpSpPr>
        <p:grpSpPr bwMode="auto">
          <a:xfrm>
            <a:off x="1085850" y="4229100"/>
            <a:ext cx="3344863" cy="1371600"/>
            <a:chOff x="-2112" y="2684"/>
            <a:chExt cx="2079" cy="844"/>
          </a:xfrm>
        </p:grpSpPr>
        <p:sp>
          <p:nvSpPr>
            <p:cNvPr id="87186" name="Line 146"/>
            <p:cNvSpPr>
              <a:spLocks noChangeShapeType="1"/>
            </p:cNvSpPr>
            <p:nvPr/>
          </p:nvSpPr>
          <p:spPr bwMode="auto">
            <a:xfrm>
              <a:off x="-1056" y="3192"/>
              <a:ext cx="102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87" name="Line 147"/>
            <p:cNvSpPr>
              <a:spLocks noChangeShapeType="1"/>
            </p:cNvSpPr>
            <p:nvPr/>
          </p:nvSpPr>
          <p:spPr bwMode="auto">
            <a:xfrm>
              <a:off x="-40" y="319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88" name="Line 148"/>
            <p:cNvSpPr>
              <a:spLocks noChangeShapeType="1"/>
            </p:cNvSpPr>
            <p:nvPr/>
          </p:nvSpPr>
          <p:spPr bwMode="auto">
            <a:xfrm>
              <a:off x="-2112" y="2684"/>
              <a:ext cx="10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89" name="Line 149"/>
            <p:cNvSpPr>
              <a:spLocks noChangeShapeType="1"/>
            </p:cNvSpPr>
            <p:nvPr/>
          </p:nvSpPr>
          <p:spPr bwMode="auto">
            <a:xfrm>
              <a:off x="-1056" y="2688"/>
              <a:ext cx="0" cy="5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87190" name="AutoShape 150"/>
          <p:cNvCxnSpPr>
            <a:cxnSpLocks noChangeShapeType="1"/>
          </p:cNvCxnSpPr>
          <p:nvPr/>
        </p:nvCxnSpPr>
        <p:spPr bwMode="auto">
          <a:xfrm flipV="1">
            <a:off x="4953000" y="6324600"/>
            <a:ext cx="152400" cy="3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grpSp>
        <p:nvGrpSpPr>
          <p:cNvPr id="87191" name="Group 151"/>
          <p:cNvGrpSpPr>
            <a:grpSpLocks/>
          </p:cNvGrpSpPr>
          <p:nvPr/>
        </p:nvGrpSpPr>
        <p:grpSpPr bwMode="auto">
          <a:xfrm>
            <a:off x="6149975" y="4476750"/>
            <a:ext cx="796925" cy="698500"/>
            <a:chOff x="6698" y="2980"/>
            <a:chExt cx="502" cy="440"/>
          </a:xfrm>
        </p:grpSpPr>
        <p:sp>
          <p:nvSpPr>
            <p:cNvPr id="87192" name="Line 152"/>
            <p:cNvSpPr>
              <a:spLocks noChangeShapeType="1"/>
            </p:cNvSpPr>
            <p:nvPr/>
          </p:nvSpPr>
          <p:spPr bwMode="auto">
            <a:xfrm>
              <a:off x="6698" y="2982"/>
              <a:ext cx="44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93" name="Line 153"/>
            <p:cNvSpPr>
              <a:spLocks noChangeShapeType="1"/>
            </p:cNvSpPr>
            <p:nvPr/>
          </p:nvSpPr>
          <p:spPr bwMode="auto">
            <a:xfrm>
              <a:off x="6744" y="2980"/>
              <a:ext cx="0" cy="258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94" name="Line 154"/>
            <p:cNvSpPr>
              <a:spLocks noChangeShapeType="1"/>
            </p:cNvSpPr>
            <p:nvPr/>
          </p:nvSpPr>
          <p:spPr bwMode="auto">
            <a:xfrm>
              <a:off x="7110" y="3420"/>
              <a:ext cx="90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95" name="Line 155"/>
            <p:cNvSpPr>
              <a:spLocks noChangeShapeType="1"/>
            </p:cNvSpPr>
            <p:nvPr/>
          </p:nvSpPr>
          <p:spPr bwMode="auto">
            <a:xfrm>
              <a:off x="6742" y="3240"/>
              <a:ext cx="368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96" name="Line 156"/>
            <p:cNvSpPr>
              <a:spLocks noChangeShapeType="1"/>
            </p:cNvSpPr>
            <p:nvPr/>
          </p:nvSpPr>
          <p:spPr bwMode="auto">
            <a:xfrm>
              <a:off x="7110" y="3238"/>
              <a:ext cx="0" cy="18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87197" name="Group 157"/>
          <p:cNvGrpSpPr>
            <a:grpSpLocks/>
          </p:cNvGrpSpPr>
          <p:nvPr/>
        </p:nvGrpSpPr>
        <p:grpSpPr bwMode="auto">
          <a:xfrm>
            <a:off x="4921250" y="4473575"/>
            <a:ext cx="1174750" cy="533400"/>
            <a:chOff x="5926" y="2978"/>
            <a:chExt cx="752" cy="336"/>
          </a:xfrm>
        </p:grpSpPr>
        <p:sp>
          <p:nvSpPr>
            <p:cNvPr id="87198" name="Line 158"/>
            <p:cNvSpPr>
              <a:spLocks noChangeShapeType="1"/>
            </p:cNvSpPr>
            <p:nvPr/>
          </p:nvSpPr>
          <p:spPr bwMode="auto">
            <a:xfrm flipH="1">
              <a:off x="6670" y="3110"/>
              <a:ext cx="4" cy="20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199" name="Line 159"/>
            <p:cNvSpPr>
              <a:spLocks noChangeShapeType="1"/>
            </p:cNvSpPr>
            <p:nvPr/>
          </p:nvSpPr>
          <p:spPr bwMode="auto">
            <a:xfrm flipH="1">
              <a:off x="6182" y="3106"/>
              <a:ext cx="0" cy="11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0" name="Line 160"/>
            <p:cNvSpPr>
              <a:spLocks noChangeShapeType="1"/>
            </p:cNvSpPr>
            <p:nvPr/>
          </p:nvSpPr>
          <p:spPr bwMode="auto">
            <a:xfrm>
              <a:off x="5930" y="3110"/>
              <a:ext cx="748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1" name="Line 161"/>
            <p:cNvSpPr>
              <a:spLocks noChangeShapeType="1"/>
            </p:cNvSpPr>
            <p:nvPr/>
          </p:nvSpPr>
          <p:spPr bwMode="auto">
            <a:xfrm flipH="1">
              <a:off x="5926" y="2978"/>
              <a:ext cx="0" cy="132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87202" name="AutoShape 162"/>
          <p:cNvCxnSpPr>
            <a:cxnSpLocks noChangeShapeType="1"/>
            <a:stCxn id="87175" idx="2"/>
          </p:cNvCxnSpPr>
          <p:nvPr/>
        </p:nvCxnSpPr>
        <p:spPr bwMode="auto">
          <a:xfrm rot="5400000" flipH="1" flipV="1">
            <a:off x="4252912" y="2024063"/>
            <a:ext cx="2314575" cy="6343650"/>
          </a:xfrm>
          <a:prstGeom prst="bentConnector4">
            <a:avLst>
              <a:gd name="adj1" fmla="val -9875"/>
              <a:gd name="adj2" fmla="val 100148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grpSp>
        <p:nvGrpSpPr>
          <p:cNvPr id="87203" name="Group 163"/>
          <p:cNvGrpSpPr>
            <a:grpSpLocks/>
          </p:cNvGrpSpPr>
          <p:nvPr/>
        </p:nvGrpSpPr>
        <p:grpSpPr bwMode="auto">
          <a:xfrm>
            <a:off x="3124200" y="1676400"/>
            <a:ext cx="4940300" cy="3409950"/>
            <a:chOff x="-3456" y="1056"/>
            <a:chExt cx="3112" cy="2148"/>
          </a:xfrm>
        </p:grpSpPr>
        <p:sp>
          <p:nvSpPr>
            <p:cNvPr id="87204" name="Line 164"/>
            <p:cNvSpPr>
              <a:spLocks noChangeShapeType="1"/>
            </p:cNvSpPr>
            <p:nvPr/>
          </p:nvSpPr>
          <p:spPr bwMode="auto">
            <a:xfrm>
              <a:off x="-3448" y="1062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5" name="Line 165"/>
            <p:cNvSpPr>
              <a:spLocks noChangeShapeType="1"/>
            </p:cNvSpPr>
            <p:nvPr/>
          </p:nvSpPr>
          <p:spPr bwMode="auto">
            <a:xfrm flipH="1">
              <a:off x="-382" y="1374"/>
              <a:ext cx="6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6" name="Line 166"/>
            <p:cNvSpPr>
              <a:spLocks noChangeShapeType="1"/>
            </p:cNvSpPr>
            <p:nvPr/>
          </p:nvSpPr>
          <p:spPr bwMode="auto">
            <a:xfrm flipH="1" flipV="1">
              <a:off x="-1452" y="2140"/>
              <a:ext cx="106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7" name="Line 167"/>
            <p:cNvSpPr>
              <a:spLocks noChangeShapeType="1"/>
            </p:cNvSpPr>
            <p:nvPr/>
          </p:nvSpPr>
          <p:spPr bwMode="auto">
            <a:xfrm>
              <a:off x="-1456" y="2142"/>
              <a:ext cx="0" cy="8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8" name="Line 168"/>
            <p:cNvSpPr>
              <a:spLocks noChangeShapeType="1"/>
            </p:cNvSpPr>
            <p:nvPr/>
          </p:nvSpPr>
          <p:spPr bwMode="auto">
            <a:xfrm flipH="1">
              <a:off x="-2388" y="3000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09" name="Line 169"/>
            <p:cNvSpPr>
              <a:spLocks noChangeShapeType="1"/>
            </p:cNvSpPr>
            <p:nvPr/>
          </p:nvSpPr>
          <p:spPr bwMode="auto">
            <a:xfrm flipH="1">
              <a:off x="-2382" y="3000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10" name="Line 170"/>
            <p:cNvSpPr>
              <a:spLocks noChangeShapeType="1"/>
            </p:cNvSpPr>
            <p:nvPr/>
          </p:nvSpPr>
          <p:spPr bwMode="auto">
            <a:xfrm flipH="1" flipV="1">
              <a:off x="-3456" y="3192"/>
              <a:ext cx="107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11" name="Line 171"/>
            <p:cNvSpPr>
              <a:spLocks noChangeShapeType="1"/>
            </p:cNvSpPr>
            <p:nvPr/>
          </p:nvSpPr>
          <p:spPr bwMode="auto">
            <a:xfrm flipV="1">
              <a:off x="-3456" y="1056"/>
              <a:ext cx="0" cy="2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12" name="Line 172"/>
            <p:cNvSpPr>
              <a:spLocks noChangeShapeType="1"/>
            </p:cNvSpPr>
            <p:nvPr/>
          </p:nvSpPr>
          <p:spPr bwMode="auto">
            <a:xfrm>
              <a:off x="-2400" y="108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7213" name="Line 173"/>
            <p:cNvSpPr>
              <a:spLocks noChangeShapeType="1"/>
            </p:cNvSpPr>
            <p:nvPr/>
          </p:nvSpPr>
          <p:spPr bwMode="auto">
            <a:xfrm>
              <a:off x="-2408" y="1374"/>
              <a:ext cx="20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7214" name="Line 174"/>
          <p:cNvSpPr>
            <a:spLocks noChangeShapeType="1"/>
          </p:cNvSpPr>
          <p:nvPr/>
        </p:nvSpPr>
        <p:spPr bwMode="auto">
          <a:xfrm flipV="1">
            <a:off x="3914775" y="50292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87215" name="AutoShape 175"/>
          <p:cNvCxnSpPr>
            <a:cxnSpLocks noChangeShapeType="1"/>
            <a:stCxn id="87156" idx="0"/>
            <a:endCxn id="87214" idx="1"/>
          </p:cNvCxnSpPr>
          <p:nvPr/>
        </p:nvCxnSpPr>
        <p:spPr bwMode="auto">
          <a:xfrm rot="5400000" flipH="1">
            <a:off x="4783137" y="4160838"/>
            <a:ext cx="1133475" cy="2870200"/>
          </a:xfrm>
          <a:prstGeom prst="bentConnector3">
            <a:avLst>
              <a:gd name="adj1" fmla="val 20167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87216" name="Rectangle 176"/>
          <p:cNvSpPr>
            <a:spLocks noChangeArrowheads="1"/>
          </p:cNvSpPr>
          <p:nvPr/>
        </p:nvSpPr>
        <p:spPr bwMode="auto">
          <a:xfrm>
            <a:off x="4648200" y="5743575"/>
            <a:ext cx="1190625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Registro Marcas</a:t>
            </a:r>
          </a:p>
          <a:p>
            <a:pPr algn="ctr"/>
            <a:r>
              <a:rPr lang="es-ES_tradnl" sz="1200">
                <a:latin typeface="Arial" charset="0"/>
              </a:rPr>
              <a:t>y Patentes</a:t>
            </a:r>
            <a:endParaRPr lang="es-ES_tradnl" sz="1000">
              <a:latin typeface="Arial" charset="0"/>
            </a:endParaRPr>
          </a:p>
        </p:txBody>
      </p:sp>
      <p:sp>
        <p:nvSpPr>
          <p:cNvPr id="87217" name="Text Box 177"/>
          <p:cNvSpPr txBox="1">
            <a:spLocks noChangeArrowheads="1"/>
          </p:cNvSpPr>
          <p:nvPr/>
        </p:nvSpPr>
        <p:spPr bwMode="auto">
          <a:xfrm>
            <a:off x="3124200" y="609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>
                <a:latin typeface="Arial" charset="0"/>
              </a:rPr>
              <a:t>El Sistema Industrial</a:t>
            </a:r>
          </a:p>
        </p:txBody>
      </p:sp>
      <p:sp>
        <p:nvSpPr>
          <p:cNvPr id="87218" name="Line 178"/>
          <p:cNvSpPr>
            <a:spLocks noChangeShapeType="1"/>
          </p:cNvSpPr>
          <p:nvPr/>
        </p:nvSpPr>
        <p:spPr bwMode="auto">
          <a:xfrm flipV="1">
            <a:off x="1104900" y="587692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87219" name="AutoShape 179"/>
          <p:cNvCxnSpPr>
            <a:cxnSpLocks noChangeShapeType="1"/>
          </p:cNvCxnSpPr>
          <p:nvPr/>
        </p:nvCxnSpPr>
        <p:spPr bwMode="auto">
          <a:xfrm rot="16200000" flipH="1">
            <a:off x="5603875" y="4035425"/>
            <a:ext cx="469900" cy="2838450"/>
          </a:xfrm>
          <a:prstGeom prst="bentConnector2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87220" name="Rectangle 180"/>
          <p:cNvSpPr>
            <a:spLocks noChangeArrowheads="1"/>
          </p:cNvSpPr>
          <p:nvPr/>
        </p:nvSpPr>
        <p:spPr bwMode="auto">
          <a:xfrm>
            <a:off x="6096000" y="5486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Mercadeo local</a:t>
            </a:r>
          </a:p>
          <a:p>
            <a:pPr algn="ctr"/>
            <a:r>
              <a:rPr lang="es-ES_tradnl" sz="1200">
                <a:latin typeface="Arial" charset="0"/>
              </a:rPr>
              <a:t> y exportaciones</a:t>
            </a:r>
            <a:endParaRPr lang="es-ES_tradnl" sz="1000">
              <a:latin typeface="Arial" charset="0"/>
            </a:endParaRPr>
          </a:p>
        </p:txBody>
      </p:sp>
      <p:sp>
        <p:nvSpPr>
          <p:cNvPr id="87221" name="Rectangle 181"/>
          <p:cNvSpPr>
            <a:spLocks noChangeArrowheads="1"/>
          </p:cNvSpPr>
          <p:nvPr/>
        </p:nvSpPr>
        <p:spPr bwMode="auto">
          <a:xfrm>
            <a:off x="8077200" y="2178050"/>
            <a:ext cx="9906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Promoción de</a:t>
            </a:r>
          </a:p>
          <a:p>
            <a:pPr algn="ctr"/>
            <a:r>
              <a:rPr lang="es-ES_tradnl" sz="1200">
                <a:latin typeface="Arial" charset="0"/>
              </a:rPr>
              <a:t>Inversión Ext.</a:t>
            </a:r>
            <a:endParaRPr lang="es-ES_tradnl" sz="1000">
              <a:latin typeface="Arial" charset="0"/>
            </a:endParaRPr>
          </a:p>
        </p:txBody>
      </p:sp>
      <p:cxnSp>
        <p:nvCxnSpPr>
          <p:cNvPr id="87222" name="AutoShape 182"/>
          <p:cNvCxnSpPr>
            <a:cxnSpLocks noChangeShapeType="1"/>
            <a:stCxn id="87131" idx="3"/>
            <a:endCxn id="87221" idx="1"/>
          </p:cNvCxnSpPr>
          <p:nvPr/>
        </p:nvCxnSpPr>
        <p:spPr bwMode="auto">
          <a:xfrm flipV="1">
            <a:off x="7924800" y="2359025"/>
            <a:ext cx="152400" cy="1984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8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8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8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8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87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8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8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8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8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8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0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8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00"/>
                            </p:stCondLst>
                            <p:childTnLst>
                              <p:par>
                                <p:cTn id="2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8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00"/>
                            </p:stCondLst>
                            <p:childTnLst>
                              <p:par>
                                <p:cTn id="2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8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8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8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000"/>
                            </p:stCondLst>
                            <p:childTnLst>
                              <p:par>
                                <p:cTn id="2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500"/>
                                        <p:tgtEl>
                                          <p:spTgt spid="8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0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8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3" dur="500"/>
                                        <p:tgtEl>
                                          <p:spTgt spid="8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8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500"/>
                                        <p:tgtEl>
                                          <p:spTgt spid="8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0" dur="500"/>
                                        <p:tgtEl>
                                          <p:spTgt spid="8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"/>
                            </p:stCondLst>
                            <p:childTnLst>
                              <p:par>
                                <p:cTn id="3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8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4" dur="500"/>
                                        <p:tgtEl>
                                          <p:spTgt spid="8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00"/>
                            </p:stCondLst>
                            <p:childTnLst>
                              <p:par>
                                <p:cTn id="3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8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3" dur="500"/>
                                        <p:tgtEl>
                                          <p:spTgt spid="8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500"/>
                            </p:stCondLst>
                            <p:childTnLst>
                              <p:par>
                                <p:cTn id="3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500"/>
                                        <p:tgtEl>
                                          <p:spTgt spid="8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500"/>
                            </p:stCondLst>
                            <p:childTnLst>
                              <p:par>
                                <p:cTn id="3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8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500"/>
                            </p:stCondLst>
                            <p:childTnLst>
                              <p:par>
                                <p:cTn id="3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500"/>
                            </p:stCondLst>
                            <p:childTnLst>
                              <p:par>
                                <p:cTn id="3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8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1" dur="500"/>
                                        <p:tgtEl>
                                          <p:spTgt spid="8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4" dur="500"/>
                                        <p:tgtEl>
                                          <p:spTgt spid="8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5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500"/>
                            </p:stCondLst>
                            <p:childTnLst>
                              <p:par>
                                <p:cTn id="3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5" dur="500"/>
                                        <p:tgtEl>
                                          <p:spTgt spid="8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500"/>
                            </p:stCondLst>
                            <p:childTnLst>
                              <p:par>
                                <p:cTn id="4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3" dur="500"/>
                                        <p:tgtEl>
                                          <p:spTgt spid="8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500"/>
                            </p:stCondLst>
                            <p:childTnLst>
                              <p:par>
                                <p:cTn id="4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500"/>
                            </p:stCondLst>
                            <p:childTnLst>
                              <p:par>
                                <p:cTn id="4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2" dur="500"/>
                                        <p:tgtEl>
                                          <p:spTgt spid="8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7" dur="500"/>
                                        <p:tgtEl>
                                          <p:spTgt spid="8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500"/>
                            </p:stCondLst>
                            <p:childTnLst>
                              <p:par>
                                <p:cTn id="4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9" dur="500"/>
                                        <p:tgtEl>
                                          <p:spTgt spid="8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8" dur="500"/>
                                        <p:tgtEl>
                                          <p:spTgt spid="8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9" fill="hold">
                      <p:stCondLst>
                        <p:cond delay="indefinite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3" dur="500"/>
                                        <p:tgtEl>
                                          <p:spTgt spid="8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8" fill="hold">
                      <p:stCondLst>
                        <p:cond delay="indefinite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2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500"/>
                            </p:stCondLst>
                            <p:childTnLst>
                              <p:par>
                                <p:cTn id="4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  <p:bldP spid="87043" grpId="0" animBg="1"/>
      <p:bldP spid="87044" grpId="0" animBg="1"/>
      <p:bldP spid="87048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62" grpId="0" animBg="1"/>
      <p:bldP spid="87063" grpId="0" animBg="1"/>
      <p:bldP spid="87064" grpId="0" animBg="1"/>
      <p:bldP spid="87067" grpId="0" animBg="1"/>
      <p:bldP spid="87069" grpId="0" animBg="1"/>
      <p:bldP spid="87070" grpId="0" animBg="1"/>
      <p:bldP spid="87075" grpId="0" animBg="1"/>
      <p:bldP spid="87076" grpId="0" animBg="1"/>
      <p:bldP spid="87077" grpId="0" animBg="1"/>
      <p:bldP spid="87083" grpId="0" animBg="1"/>
      <p:bldP spid="87085" grpId="0" animBg="1"/>
      <p:bldP spid="87086" grpId="0" animBg="1"/>
      <p:bldP spid="87087" grpId="0" animBg="1"/>
      <p:bldP spid="87100" grpId="0" animBg="1"/>
      <p:bldP spid="87101" grpId="0" animBg="1"/>
      <p:bldP spid="87102" grpId="0" animBg="1"/>
      <p:bldP spid="87105" grpId="0" animBg="1"/>
      <p:bldP spid="87106" grpId="0" animBg="1"/>
      <p:bldP spid="87109" grpId="0" animBg="1"/>
      <p:bldP spid="87112" grpId="0" animBg="1"/>
      <p:bldP spid="87115" grpId="0" animBg="1"/>
      <p:bldP spid="87117" grpId="0" animBg="1"/>
      <p:bldP spid="87118" grpId="0" animBg="1"/>
      <p:bldP spid="87119" grpId="0" animBg="1"/>
      <p:bldP spid="87128" grpId="0" animBg="1"/>
      <p:bldP spid="87129" grpId="0" animBg="1"/>
      <p:bldP spid="87130" grpId="0" animBg="1"/>
      <p:bldP spid="87131" grpId="0" animBg="1"/>
      <p:bldP spid="87132" grpId="0" animBg="1"/>
      <p:bldP spid="87141" grpId="0" animBg="1"/>
      <p:bldP spid="87142" grpId="0" animBg="1"/>
      <p:bldP spid="87143" grpId="0" animBg="1"/>
      <p:bldP spid="87144" grpId="0" animBg="1"/>
      <p:bldP spid="87148" grpId="0" animBg="1"/>
      <p:bldP spid="87149" grpId="0" animBg="1"/>
      <p:bldP spid="87150" grpId="0" animBg="1"/>
      <p:bldP spid="87151" grpId="0" animBg="1"/>
      <p:bldP spid="87155" grpId="0" animBg="1"/>
      <p:bldP spid="87156" grpId="0" animBg="1"/>
      <p:bldP spid="87157" grpId="0" animBg="1"/>
      <p:bldP spid="87158" grpId="0" animBg="1"/>
      <p:bldP spid="87159" grpId="0" animBg="1"/>
      <p:bldP spid="87167" grpId="0" animBg="1"/>
      <p:bldP spid="87168" grpId="0" animBg="1"/>
      <p:bldP spid="87169" grpId="0" animBg="1"/>
      <p:bldP spid="87171" grpId="0" animBg="1"/>
      <p:bldP spid="87175" grpId="0" animBg="1"/>
      <p:bldP spid="87181" grpId="0" animBg="1"/>
      <p:bldP spid="87183" grpId="0" animBg="1"/>
      <p:bldP spid="87184" grpId="0" animBg="1"/>
      <p:bldP spid="87214" grpId="0" animBg="1"/>
      <p:bldP spid="87216" grpId="0" animBg="1"/>
      <p:bldP spid="87218" grpId="0" animBg="1"/>
      <p:bldP spid="87220" grpId="0" animBg="1"/>
      <p:bldP spid="87220" grpId="1" animBg="1"/>
      <p:bldP spid="872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2178050"/>
            <a:ext cx="9115425" cy="4718050"/>
            <a:chOff x="0" y="1372"/>
            <a:chExt cx="5742" cy="2972"/>
          </a:xfrm>
        </p:grpSpPr>
        <p:sp>
          <p:nvSpPr>
            <p:cNvPr id="89091" name="Freeform 3"/>
            <p:cNvSpPr>
              <a:spLocks/>
            </p:cNvSpPr>
            <p:nvPr/>
          </p:nvSpPr>
          <p:spPr bwMode="auto">
            <a:xfrm>
              <a:off x="0" y="1374"/>
              <a:ext cx="5742" cy="2970"/>
            </a:xfrm>
            <a:custGeom>
              <a:avLst/>
              <a:gdLst/>
              <a:ahLst/>
              <a:cxnLst>
                <a:cxn ang="0">
                  <a:pos x="0" y="2970"/>
                </a:cxn>
                <a:cxn ang="0">
                  <a:pos x="0" y="2337"/>
                </a:cxn>
                <a:cxn ang="0">
                  <a:pos x="957" y="2337"/>
                </a:cxn>
                <a:cxn ang="0">
                  <a:pos x="957" y="1801"/>
                </a:cxn>
                <a:cxn ang="0">
                  <a:pos x="1914" y="1801"/>
                </a:cxn>
                <a:cxn ang="0">
                  <a:pos x="1926" y="1794"/>
                </a:cxn>
                <a:cxn ang="0">
                  <a:pos x="1956" y="1812"/>
                </a:cxn>
                <a:cxn ang="0">
                  <a:pos x="2994" y="1806"/>
                </a:cxn>
                <a:cxn ang="0">
                  <a:pos x="3015" y="1607"/>
                </a:cxn>
                <a:cxn ang="0">
                  <a:pos x="3924" y="1607"/>
                </a:cxn>
                <a:cxn ang="0">
                  <a:pos x="3924" y="779"/>
                </a:cxn>
                <a:cxn ang="0">
                  <a:pos x="5024" y="779"/>
                </a:cxn>
                <a:cxn ang="0">
                  <a:pos x="5024" y="0"/>
                </a:cxn>
                <a:cxn ang="0">
                  <a:pos x="5742" y="0"/>
                </a:cxn>
                <a:cxn ang="0">
                  <a:pos x="5742" y="2970"/>
                </a:cxn>
                <a:cxn ang="0">
                  <a:pos x="0" y="2970"/>
                </a:cxn>
              </a:cxnLst>
              <a:rect l="0" t="0" r="r" b="b"/>
              <a:pathLst>
                <a:path w="5742" h="2970">
                  <a:moveTo>
                    <a:pt x="0" y="2970"/>
                  </a:moveTo>
                  <a:lnTo>
                    <a:pt x="0" y="2337"/>
                  </a:lnTo>
                  <a:lnTo>
                    <a:pt x="957" y="2337"/>
                  </a:lnTo>
                  <a:lnTo>
                    <a:pt x="957" y="1801"/>
                  </a:lnTo>
                  <a:lnTo>
                    <a:pt x="1914" y="1801"/>
                  </a:lnTo>
                  <a:lnTo>
                    <a:pt x="1926" y="1794"/>
                  </a:lnTo>
                  <a:lnTo>
                    <a:pt x="1956" y="1812"/>
                  </a:lnTo>
                  <a:lnTo>
                    <a:pt x="2994" y="1806"/>
                  </a:lnTo>
                  <a:lnTo>
                    <a:pt x="3015" y="1607"/>
                  </a:lnTo>
                  <a:lnTo>
                    <a:pt x="3924" y="1607"/>
                  </a:lnTo>
                  <a:lnTo>
                    <a:pt x="3924" y="779"/>
                  </a:lnTo>
                  <a:lnTo>
                    <a:pt x="5024" y="779"/>
                  </a:lnTo>
                  <a:lnTo>
                    <a:pt x="5024" y="0"/>
                  </a:lnTo>
                  <a:lnTo>
                    <a:pt x="5742" y="0"/>
                  </a:lnTo>
                  <a:lnTo>
                    <a:pt x="5742" y="2970"/>
                  </a:lnTo>
                  <a:lnTo>
                    <a:pt x="0" y="2970"/>
                  </a:lnTo>
                  <a:close/>
                </a:path>
              </a:pathLst>
            </a:custGeom>
            <a:solidFill>
              <a:srgbClr val="FFFFCC"/>
            </a:solidFill>
            <a:ln w="1270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092" name="Rectangle 4"/>
            <p:cNvSpPr>
              <a:spLocks noChangeArrowheads="1"/>
            </p:cNvSpPr>
            <p:nvPr/>
          </p:nvSpPr>
          <p:spPr bwMode="auto">
            <a:xfrm>
              <a:off x="5094" y="1644"/>
              <a:ext cx="624" cy="22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Registro de</a:t>
              </a:r>
            </a:p>
            <a:p>
              <a:pPr algn="ctr"/>
              <a:r>
                <a:rPr lang="es-ES_tradnl" sz="1200">
                  <a:latin typeface="Arial" charset="0"/>
                </a:rPr>
                <a:t>Inversión Ext.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093" name="Rectangle 5"/>
            <p:cNvSpPr>
              <a:spLocks noChangeArrowheads="1"/>
            </p:cNvSpPr>
            <p:nvPr/>
          </p:nvSpPr>
          <p:spPr bwMode="auto">
            <a:xfrm>
              <a:off x="5094" y="1938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Regulaciones</a:t>
              </a:r>
            </a:p>
            <a:p>
              <a:pPr algn="ctr"/>
              <a:r>
                <a:rPr lang="es-ES_tradnl" sz="1200">
                  <a:latin typeface="Arial" charset="0"/>
                </a:rPr>
                <a:t>Financieras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094" name="Rectangle 6"/>
            <p:cNvSpPr>
              <a:spLocks noChangeArrowheads="1"/>
            </p:cNvSpPr>
            <p:nvPr/>
          </p:nvSpPr>
          <p:spPr bwMode="auto">
            <a:xfrm>
              <a:off x="5094" y="2322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Política </a:t>
              </a:r>
            </a:p>
            <a:p>
              <a:pPr algn="ctr"/>
              <a:r>
                <a:rPr lang="es-ES_tradnl" sz="1200">
                  <a:latin typeface="Arial" charset="0"/>
                </a:rPr>
                <a:t>Monetaria</a:t>
              </a:r>
            </a:p>
          </p:txBody>
        </p:sp>
        <p:cxnSp>
          <p:nvCxnSpPr>
            <p:cNvPr id="89095" name="AutoShape 7"/>
            <p:cNvCxnSpPr>
              <a:cxnSpLocks noChangeShapeType="1"/>
              <a:endCxn id="89092" idx="1"/>
            </p:cNvCxnSpPr>
            <p:nvPr/>
          </p:nvCxnSpPr>
          <p:spPr bwMode="auto">
            <a:xfrm>
              <a:off x="4992" y="1611"/>
              <a:ext cx="102" cy="147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  <p:cxnSp>
          <p:nvCxnSpPr>
            <p:cNvPr id="89096" name="AutoShape 8"/>
            <p:cNvCxnSpPr>
              <a:cxnSpLocks noChangeShapeType="1"/>
              <a:stCxn id="89094" idx="0"/>
              <a:endCxn id="89093" idx="2"/>
            </p:cNvCxnSpPr>
            <p:nvPr/>
          </p:nvCxnSpPr>
          <p:spPr bwMode="auto">
            <a:xfrm flipV="1">
              <a:off x="5406" y="2160"/>
              <a:ext cx="0" cy="16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sp>
          <p:nvSpPr>
            <p:cNvPr id="89097" name="Rectangle 9"/>
            <p:cNvSpPr>
              <a:spLocks noChangeArrowheads="1"/>
            </p:cNvSpPr>
            <p:nvPr/>
          </p:nvSpPr>
          <p:spPr bwMode="auto">
            <a:xfrm>
              <a:off x="4416" y="2160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Servicios de</a:t>
              </a:r>
            </a:p>
            <a:p>
              <a:pPr algn="ctr"/>
              <a:r>
                <a:rPr lang="es-ES_tradnl" sz="1200">
                  <a:latin typeface="Arial" charset="0"/>
                </a:rPr>
                <a:t>Información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098" name="Rectangle 10"/>
            <p:cNvSpPr>
              <a:spLocks noChangeArrowheads="1"/>
            </p:cNvSpPr>
            <p:nvPr/>
          </p:nvSpPr>
          <p:spPr bwMode="auto">
            <a:xfrm>
              <a:off x="4134" y="2424"/>
              <a:ext cx="864" cy="25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Capacitación y </a:t>
              </a:r>
            </a:p>
            <a:p>
              <a:pPr algn="ctr"/>
              <a:r>
                <a:rPr lang="es-ES_tradnl" sz="1200">
                  <a:latin typeface="Arial" charset="0"/>
                </a:rPr>
                <a:t>Asistencia Técnica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099" name="Rectangle 11"/>
            <p:cNvSpPr>
              <a:spLocks noChangeArrowheads="1"/>
            </p:cNvSpPr>
            <p:nvPr/>
          </p:nvSpPr>
          <p:spPr bwMode="auto">
            <a:xfrm>
              <a:off x="4134" y="2712"/>
              <a:ext cx="864" cy="14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Educación Superior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4368" y="3120"/>
              <a:ext cx="864" cy="25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Educación Básica</a:t>
              </a:r>
            </a:p>
            <a:p>
              <a:pPr algn="ctr"/>
              <a:r>
                <a:rPr lang="es-ES_tradnl" sz="1200">
                  <a:latin typeface="Arial" charset="0"/>
                </a:rPr>
                <a:t>y Media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01" name="AutoShape 13"/>
            <p:cNvCxnSpPr>
              <a:cxnSpLocks noChangeShapeType="1"/>
            </p:cNvCxnSpPr>
            <p:nvPr/>
          </p:nvCxnSpPr>
          <p:spPr bwMode="auto">
            <a:xfrm flipV="1">
              <a:off x="3690" y="2253"/>
              <a:ext cx="705" cy="3"/>
            </a:xfrm>
            <a:prstGeom prst="straightConnector1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</p:cxnSp>
        <p:cxnSp>
          <p:nvCxnSpPr>
            <p:cNvPr id="89102" name="AutoShape 14"/>
            <p:cNvCxnSpPr>
              <a:cxnSpLocks noChangeShapeType="1"/>
              <a:stCxn id="89099" idx="1"/>
            </p:cNvCxnSpPr>
            <p:nvPr/>
          </p:nvCxnSpPr>
          <p:spPr bwMode="auto">
            <a:xfrm rot="10800000">
              <a:off x="3870" y="2556"/>
              <a:ext cx="264" cy="22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660066"/>
              </a:solidFill>
              <a:miter lim="800000"/>
              <a:headEnd/>
              <a:tailEnd/>
            </a:ln>
            <a:effectLst/>
          </p:spPr>
        </p:cxnSp>
        <p:cxnSp>
          <p:nvCxnSpPr>
            <p:cNvPr id="89103" name="AutoShape 15"/>
            <p:cNvCxnSpPr>
              <a:cxnSpLocks noChangeShapeType="1"/>
            </p:cNvCxnSpPr>
            <p:nvPr/>
          </p:nvCxnSpPr>
          <p:spPr bwMode="auto">
            <a:xfrm rot="10800000" flipV="1">
              <a:off x="3864" y="2256"/>
              <a:ext cx="504" cy="3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660066"/>
              </a:solidFill>
              <a:miter lim="800000"/>
              <a:headEnd/>
              <a:tailEnd/>
            </a:ln>
            <a:effectLst/>
          </p:spPr>
        </p:cxnSp>
        <p:sp>
          <p:nvSpPr>
            <p:cNvPr id="89104" name="Rectangle 16"/>
            <p:cNvSpPr>
              <a:spLocks noChangeArrowheads="1"/>
            </p:cNvSpPr>
            <p:nvPr/>
          </p:nvSpPr>
          <p:spPr bwMode="auto">
            <a:xfrm>
              <a:off x="3696" y="3138"/>
              <a:ext cx="528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Seguridad</a:t>
              </a:r>
            </a:p>
            <a:p>
              <a:pPr algn="ctr"/>
              <a:r>
                <a:rPr lang="es-ES_tradnl" sz="1200">
                  <a:latin typeface="Arial" charset="0"/>
                </a:rPr>
                <a:t>Social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05" name="Rectangle 17"/>
            <p:cNvSpPr>
              <a:spLocks noChangeArrowheads="1"/>
            </p:cNvSpPr>
            <p:nvPr/>
          </p:nvSpPr>
          <p:spPr bwMode="auto">
            <a:xfrm>
              <a:off x="3962" y="3882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Procesos</a:t>
              </a:r>
            </a:p>
            <a:p>
              <a:pPr algn="ctr"/>
              <a:r>
                <a:rPr lang="es-ES_tradnl" sz="1200">
                  <a:latin typeface="Arial" charset="0"/>
                </a:rPr>
                <a:t>Judiciales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06" name="Rectangle 18"/>
            <p:cNvSpPr>
              <a:spLocks noChangeArrowheads="1"/>
            </p:cNvSpPr>
            <p:nvPr/>
          </p:nvSpPr>
          <p:spPr bwMode="auto">
            <a:xfrm>
              <a:off x="4640" y="3888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Seguridad </a:t>
              </a:r>
            </a:p>
            <a:p>
              <a:pPr algn="ctr"/>
              <a:r>
                <a:rPr lang="es-ES_tradnl" sz="1200">
                  <a:latin typeface="Arial" charset="0"/>
                </a:rPr>
                <a:t>Pública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07" name="Line 19"/>
            <p:cNvSpPr>
              <a:spLocks noChangeShapeType="1"/>
            </p:cNvSpPr>
            <p:nvPr/>
          </p:nvSpPr>
          <p:spPr bwMode="auto">
            <a:xfrm flipH="1">
              <a:off x="3984" y="2556"/>
              <a:ext cx="144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108" name="Rectangle 20"/>
            <p:cNvSpPr>
              <a:spLocks noChangeArrowheads="1"/>
            </p:cNvSpPr>
            <p:nvPr/>
          </p:nvSpPr>
          <p:spPr bwMode="auto">
            <a:xfrm>
              <a:off x="4368" y="2916"/>
              <a:ext cx="864" cy="14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Educación Técnica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09" name="AutoShape 21"/>
            <p:cNvCxnSpPr>
              <a:cxnSpLocks noChangeShapeType="1"/>
              <a:endCxn id="89108" idx="1"/>
            </p:cNvCxnSpPr>
            <p:nvPr/>
          </p:nvCxnSpPr>
          <p:spPr bwMode="auto">
            <a:xfrm>
              <a:off x="3870" y="2556"/>
              <a:ext cx="498" cy="432"/>
            </a:xfrm>
            <a:prstGeom prst="bentConnector3">
              <a:avLst>
                <a:gd name="adj1" fmla="val 25903"/>
              </a:avLst>
            </a:prstGeom>
            <a:noFill/>
            <a:ln w="9525">
              <a:solidFill>
                <a:srgbClr val="660066"/>
              </a:solidFill>
              <a:miter lim="800000"/>
              <a:headEnd/>
              <a:tailEnd/>
            </a:ln>
            <a:effectLst/>
          </p:spPr>
        </p:cxnSp>
        <p:grpSp>
          <p:nvGrpSpPr>
            <p:cNvPr id="89110" name="Group 22"/>
            <p:cNvGrpSpPr>
              <a:grpSpLocks/>
            </p:cNvGrpSpPr>
            <p:nvPr/>
          </p:nvGrpSpPr>
          <p:grpSpPr bwMode="auto">
            <a:xfrm>
              <a:off x="48" y="3840"/>
              <a:ext cx="1296" cy="432"/>
              <a:chOff x="96" y="3792"/>
              <a:chExt cx="1296" cy="432"/>
            </a:xfrm>
          </p:grpSpPr>
          <p:sp>
            <p:nvSpPr>
              <p:cNvPr id="89111" name="Rectangle 23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624" cy="144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_tradnl" sz="1200">
                    <a:latin typeface="Arial" charset="0"/>
                  </a:rPr>
                  <a:t>Impuestos</a:t>
                </a:r>
                <a:endParaRPr lang="es-ES_tradnl" sz="1000">
                  <a:latin typeface="Arial" charset="0"/>
                </a:endParaRPr>
              </a:p>
            </p:txBody>
          </p:sp>
          <p:sp>
            <p:nvSpPr>
              <p:cNvPr id="89112" name="Rectangle 24"/>
              <p:cNvSpPr>
                <a:spLocks noChangeArrowheads="1"/>
              </p:cNvSpPr>
              <p:nvPr/>
            </p:nvSpPr>
            <p:spPr bwMode="auto">
              <a:xfrm>
                <a:off x="96" y="4080"/>
                <a:ext cx="624" cy="144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_tradnl" sz="1200">
                    <a:latin typeface="Arial" charset="0"/>
                  </a:rPr>
                  <a:t>Nacionales</a:t>
                </a:r>
                <a:endParaRPr lang="es-ES_tradnl" sz="1000">
                  <a:latin typeface="Arial" charset="0"/>
                </a:endParaRPr>
              </a:p>
            </p:txBody>
          </p:sp>
          <p:sp>
            <p:nvSpPr>
              <p:cNvPr id="89113" name="Rectangle 25"/>
              <p:cNvSpPr>
                <a:spLocks noChangeArrowheads="1"/>
              </p:cNvSpPr>
              <p:nvPr/>
            </p:nvSpPr>
            <p:spPr bwMode="auto">
              <a:xfrm>
                <a:off x="768" y="4080"/>
                <a:ext cx="624" cy="144"/>
              </a:xfrm>
              <a:prstGeom prst="rect">
                <a:avLst/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s-ES_tradnl" sz="1200">
                    <a:latin typeface="Arial" charset="0"/>
                  </a:rPr>
                  <a:t>Municipales</a:t>
                </a:r>
                <a:endParaRPr lang="es-ES_tradnl" sz="1000">
                  <a:latin typeface="Arial" charset="0"/>
                </a:endParaRPr>
              </a:p>
            </p:txBody>
          </p:sp>
          <p:cxnSp>
            <p:nvCxnSpPr>
              <p:cNvPr id="89114" name="AutoShape 26"/>
              <p:cNvCxnSpPr>
                <a:cxnSpLocks noChangeShapeType="1"/>
                <a:stCxn id="89111" idx="2"/>
                <a:endCxn id="89112" idx="0"/>
              </p:cNvCxnSpPr>
              <p:nvPr/>
            </p:nvCxnSpPr>
            <p:spPr bwMode="auto">
              <a:xfrm rot="5400000">
                <a:off x="504" y="3840"/>
                <a:ext cx="144" cy="33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89115" name="AutoShape 27"/>
              <p:cNvCxnSpPr>
                <a:cxnSpLocks noChangeShapeType="1"/>
                <a:stCxn id="89111" idx="2"/>
                <a:endCxn id="89113" idx="0"/>
              </p:cNvCxnSpPr>
              <p:nvPr/>
            </p:nvCxnSpPr>
            <p:spPr bwMode="auto">
              <a:xfrm rot="16200000" flipH="1">
                <a:off x="840" y="3840"/>
                <a:ext cx="144" cy="33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</p:grpSp>
        <p:sp>
          <p:nvSpPr>
            <p:cNvPr id="89116" name="Rectangle 28"/>
            <p:cNvSpPr>
              <a:spLocks noChangeArrowheads="1"/>
            </p:cNvSpPr>
            <p:nvPr/>
          </p:nvSpPr>
          <p:spPr bwMode="auto">
            <a:xfrm>
              <a:off x="1044" y="3288"/>
              <a:ext cx="912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Normas de Calidad</a:t>
              </a:r>
            </a:p>
            <a:p>
              <a:pPr algn="ctr"/>
              <a:r>
                <a:rPr lang="es-ES_tradnl" sz="1200">
                  <a:latin typeface="Arial" charset="0"/>
                </a:rPr>
                <a:t>y Metrología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17" name="Rectangle 29"/>
            <p:cNvSpPr>
              <a:spLocks noChangeArrowheads="1"/>
            </p:cNvSpPr>
            <p:nvPr/>
          </p:nvSpPr>
          <p:spPr bwMode="auto">
            <a:xfrm>
              <a:off x="1776" y="3882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Licencias y</a:t>
              </a:r>
            </a:p>
            <a:p>
              <a:pPr algn="ctr"/>
              <a:r>
                <a:rPr lang="es-ES_tradnl" sz="1200">
                  <a:latin typeface="Arial" charset="0"/>
                </a:rPr>
                <a:t>Permisos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18" name="Rectangle 30"/>
            <p:cNvSpPr>
              <a:spLocks noChangeArrowheads="1"/>
            </p:cNvSpPr>
            <p:nvPr/>
          </p:nvSpPr>
          <p:spPr bwMode="auto">
            <a:xfrm>
              <a:off x="1044" y="3576"/>
              <a:ext cx="912" cy="14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Normas Ambientales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19" name="AutoShape 31"/>
            <p:cNvCxnSpPr>
              <a:cxnSpLocks noChangeShapeType="1"/>
            </p:cNvCxnSpPr>
            <p:nvPr/>
          </p:nvCxnSpPr>
          <p:spPr bwMode="auto">
            <a:xfrm flipV="1">
              <a:off x="1959" y="3649"/>
              <a:ext cx="138" cy="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sp>
          <p:nvSpPr>
            <p:cNvPr id="89120" name="Rectangle 32"/>
            <p:cNvSpPr>
              <a:spLocks noChangeArrowheads="1"/>
            </p:cNvSpPr>
            <p:nvPr/>
          </p:nvSpPr>
          <p:spPr bwMode="auto">
            <a:xfrm>
              <a:off x="2448" y="3882"/>
              <a:ext cx="672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Trámites de</a:t>
              </a:r>
            </a:p>
            <a:p>
              <a:pPr algn="ctr"/>
              <a:r>
                <a:rPr lang="es-ES_tradnl" sz="1200">
                  <a:latin typeface="Arial" charset="0"/>
                </a:rPr>
                <a:t>Import / Export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21" name="AutoShape 33"/>
            <p:cNvCxnSpPr>
              <a:cxnSpLocks noChangeShapeType="1"/>
              <a:endCxn id="89117" idx="0"/>
            </p:cNvCxnSpPr>
            <p:nvPr/>
          </p:nvCxnSpPr>
          <p:spPr bwMode="auto">
            <a:xfrm rot="5400000">
              <a:off x="1962" y="3294"/>
              <a:ext cx="714" cy="46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9122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298" y="3396"/>
              <a:ext cx="738" cy="234"/>
            </a:xfrm>
            <a:prstGeom prst="bentConnector3">
              <a:avLst>
                <a:gd name="adj1" fmla="val 51486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</p:cxnSp>
        <p:cxnSp>
          <p:nvCxnSpPr>
            <p:cNvPr id="89123" name="AutoShape 35"/>
            <p:cNvCxnSpPr>
              <a:cxnSpLocks noChangeShapeType="1"/>
              <a:stCxn id="89116" idx="3"/>
            </p:cNvCxnSpPr>
            <p:nvPr/>
          </p:nvCxnSpPr>
          <p:spPr bwMode="auto">
            <a:xfrm>
              <a:off x="1956" y="3399"/>
              <a:ext cx="1020" cy="4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</p:cxnSp>
        <p:sp>
          <p:nvSpPr>
            <p:cNvPr id="89124" name="Rectangle 36"/>
            <p:cNvSpPr>
              <a:spLocks noChangeArrowheads="1"/>
            </p:cNvSpPr>
            <p:nvPr/>
          </p:nvSpPr>
          <p:spPr bwMode="auto">
            <a:xfrm>
              <a:off x="1194" y="3780"/>
              <a:ext cx="432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Política</a:t>
              </a:r>
            </a:p>
            <a:p>
              <a:pPr algn="ctr"/>
              <a:r>
                <a:rPr lang="es-ES_tradnl" sz="1200">
                  <a:latin typeface="Arial" charset="0"/>
                </a:rPr>
                <a:t>Fiscal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25" name="AutoShape 37"/>
            <p:cNvCxnSpPr>
              <a:cxnSpLocks noChangeShapeType="1"/>
              <a:endCxn id="89111" idx="3"/>
            </p:cNvCxnSpPr>
            <p:nvPr/>
          </p:nvCxnSpPr>
          <p:spPr bwMode="auto">
            <a:xfrm flipH="1">
              <a:off x="1008" y="3887"/>
              <a:ext cx="182" cy="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89126" name="Group 38"/>
            <p:cNvGrpSpPr>
              <a:grpSpLocks/>
            </p:cNvGrpSpPr>
            <p:nvPr/>
          </p:nvGrpSpPr>
          <p:grpSpPr bwMode="auto">
            <a:xfrm>
              <a:off x="1622" y="3280"/>
              <a:ext cx="1446" cy="576"/>
              <a:chOff x="-1728" y="3288"/>
              <a:chExt cx="1458" cy="576"/>
            </a:xfrm>
          </p:grpSpPr>
          <p:sp>
            <p:nvSpPr>
              <p:cNvPr id="89127" name="Line 39"/>
              <p:cNvSpPr>
                <a:spLocks noChangeShapeType="1"/>
              </p:cNvSpPr>
              <p:nvPr/>
            </p:nvSpPr>
            <p:spPr bwMode="auto">
              <a:xfrm flipH="1">
                <a:off x="-1344" y="3288"/>
                <a:ext cx="107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28" name="Line 40"/>
              <p:cNvSpPr>
                <a:spLocks noChangeShapeType="1"/>
              </p:cNvSpPr>
              <p:nvPr/>
            </p:nvSpPr>
            <p:spPr bwMode="auto">
              <a:xfrm>
                <a:off x="-1344" y="328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29" name="Line 41"/>
              <p:cNvSpPr>
                <a:spLocks noChangeShapeType="1"/>
              </p:cNvSpPr>
              <p:nvPr/>
            </p:nvSpPr>
            <p:spPr bwMode="auto">
              <a:xfrm flipH="1">
                <a:off x="-1728" y="3864"/>
                <a:ext cx="38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9130" name="Rectangle 42"/>
            <p:cNvSpPr>
              <a:spLocks noChangeArrowheads="1"/>
            </p:cNvSpPr>
            <p:nvPr/>
          </p:nvSpPr>
          <p:spPr bwMode="auto">
            <a:xfrm>
              <a:off x="2928" y="3330"/>
              <a:ext cx="752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Investigación </a:t>
              </a:r>
            </a:p>
            <a:p>
              <a:pPr algn="ctr"/>
              <a:r>
                <a:rPr lang="es-ES_tradnl" sz="1200">
                  <a:latin typeface="Arial" charset="0"/>
                </a:rPr>
                <a:t>y Desarrollo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31" name="AutoShape 43"/>
            <p:cNvCxnSpPr>
              <a:cxnSpLocks noChangeShapeType="1"/>
              <a:stCxn id="89130" idx="2"/>
              <a:endCxn id="89149" idx="0"/>
            </p:cNvCxnSpPr>
            <p:nvPr/>
          </p:nvCxnSpPr>
          <p:spPr bwMode="auto">
            <a:xfrm flipH="1">
              <a:off x="3303" y="3552"/>
              <a:ext cx="1" cy="66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sp>
          <p:nvSpPr>
            <p:cNvPr id="89132" name="Rectangle 44"/>
            <p:cNvSpPr>
              <a:spLocks noChangeArrowheads="1"/>
            </p:cNvSpPr>
            <p:nvPr/>
          </p:nvSpPr>
          <p:spPr bwMode="auto">
            <a:xfrm>
              <a:off x="3042" y="3060"/>
              <a:ext cx="624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Regulaciones</a:t>
              </a:r>
            </a:p>
            <a:p>
              <a:pPr algn="ctr"/>
              <a:r>
                <a:rPr lang="es-ES_tradnl" sz="1200">
                  <a:latin typeface="Arial" charset="0"/>
                </a:rPr>
                <a:t>Laborales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33" name="Rectangle 45"/>
            <p:cNvSpPr>
              <a:spLocks noChangeArrowheads="1"/>
            </p:cNvSpPr>
            <p:nvPr/>
          </p:nvSpPr>
          <p:spPr bwMode="auto">
            <a:xfrm>
              <a:off x="3212" y="3884"/>
              <a:ext cx="672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Admon. de</a:t>
              </a:r>
            </a:p>
            <a:p>
              <a:pPr algn="ctr"/>
              <a:r>
                <a:rPr lang="es-ES_tradnl" sz="1200">
                  <a:latin typeface="Arial" charset="0"/>
                </a:rPr>
                <a:t>TLCs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34" name="AutoShape 46"/>
            <p:cNvCxnSpPr>
              <a:cxnSpLocks noChangeShapeType="1"/>
            </p:cNvCxnSpPr>
            <p:nvPr/>
          </p:nvCxnSpPr>
          <p:spPr bwMode="auto">
            <a:xfrm flipV="1">
              <a:off x="3120" y="3984"/>
              <a:ext cx="96" cy="2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grpSp>
          <p:nvGrpSpPr>
            <p:cNvPr id="89135" name="Group 47"/>
            <p:cNvGrpSpPr>
              <a:grpSpLocks/>
            </p:cNvGrpSpPr>
            <p:nvPr/>
          </p:nvGrpSpPr>
          <p:grpSpPr bwMode="auto">
            <a:xfrm>
              <a:off x="3874" y="2820"/>
              <a:ext cx="502" cy="440"/>
              <a:chOff x="6698" y="2980"/>
              <a:chExt cx="502" cy="440"/>
            </a:xfrm>
          </p:grpSpPr>
          <p:sp>
            <p:nvSpPr>
              <p:cNvPr id="89136" name="Line 48"/>
              <p:cNvSpPr>
                <a:spLocks noChangeShapeType="1"/>
              </p:cNvSpPr>
              <p:nvPr/>
            </p:nvSpPr>
            <p:spPr bwMode="auto">
              <a:xfrm>
                <a:off x="6698" y="2982"/>
                <a:ext cx="4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37" name="Line 49"/>
              <p:cNvSpPr>
                <a:spLocks noChangeShapeType="1"/>
              </p:cNvSpPr>
              <p:nvPr/>
            </p:nvSpPr>
            <p:spPr bwMode="auto">
              <a:xfrm>
                <a:off x="6744" y="2980"/>
                <a:ext cx="0" cy="258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38" name="Line 50"/>
              <p:cNvSpPr>
                <a:spLocks noChangeShapeType="1"/>
              </p:cNvSpPr>
              <p:nvPr/>
            </p:nvSpPr>
            <p:spPr bwMode="auto">
              <a:xfrm>
                <a:off x="7110" y="3420"/>
                <a:ext cx="90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39" name="Line 51"/>
              <p:cNvSpPr>
                <a:spLocks noChangeShapeType="1"/>
              </p:cNvSpPr>
              <p:nvPr/>
            </p:nvSpPr>
            <p:spPr bwMode="auto">
              <a:xfrm>
                <a:off x="6742" y="3240"/>
                <a:ext cx="368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40" name="Line 52"/>
              <p:cNvSpPr>
                <a:spLocks noChangeShapeType="1"/>
              </p:cNvSpPr>
              <p:nvPr/>
            </p:nvSpPr>
            <p:spPr bwMode="auto">
              <a:xfrm>
                <a:off x="7110" y="3238"/>
                <a:ext cx="0" cy="18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89141" name="Group 53"/>
            <p:cNvGrpSpPr>
              <a:grpSpLocks/>
            </p:cNvGrpSpPr>
            <p:nvPr/>
          </p:nvGrpSpPr>
          <p:grpSpPr bwMode="auto">
            <a:xfrm>
              <a:off x="3100" y="2818"/>
              <a:ext cx="740" cy="336"/>
              <a:chOff x="5926" y="2978"/>
              <a:chExt cx="752" cy="336"/>
            </a:xfrm>
          </p:grpSpPr>
          <p:sp>
            <p:nvSpPr>
              <p:cNvPr id="89142" name="Line 54"/>
              <p:cNvSpPr>
                <a:spLocks noChangeShapeType="1"/>
              </p:cNvSpPr>
              <p:nvPr/>
            </p:nvSpPr>
            <p:spPr bwMode="auto">
              <a:xfrm flipH="1">
                <a:off x="6670" y="3110"/>
                <a:ext cx="4" cy="204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43" name="Line 55"/>
              <p:cNvSpPr>
                <a:spLocks noChangeShapeType="1"/>
              </p:cNvSpPr>
              <p:nvPr/>
            </p:nvSpPr>
            <p:spPr bwMode="auto">
              <a:xfrm flipH="1">
                <a:off x="6182" y="3106"/>
                <a:ext cx="0" cy="116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44" name="Line 56"/>
              <p:cNvSpPr>
                <a:spLocks noChangeShapeType="1"/>
              </p:cNvSpPr>
              <p:nvPr/>
            </p:nvSpPr>
            <p:spPr bwMode="auto">
              <a:xfrm>
                <a:off x="5930" y="3110"/>
                <a:ext cx="748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89145" name="Line 57"/>
              <p:cNvSpPr>
                <a:spLocks noChangeShapeType="1"/>
              </p:cNvSpPr>
              <p:nvPr/>
            </p:nvSpPr>
            <p:spPr bwMode="auto">
              <a:xfrm flipH="1">
                <a:off x="5926" y="2978"/>
                <a:ext cx="0" cy="132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cxnSp>
          <p:nvCxnSpPr>
            <p:cNvPr id="89146" name="AutoShape 58"/>
            <p:cNvCxnSpPr>
              <a:cxnSpLocks noChangeShapeType="1"/>
              <a:stCxn id="89124" idx="2"/>
            </p:cNvCxnSpPr>
            <p:nvPr/>
          </p:nvCxnSpPr>
          <p:spPr bwMode="auto">
            <a:xfrm rot="5400000" flipH="1" flipV="1">
              <a:off x="2679" y="1275"/>
              <a:ext cx="1458" cy="3996"/>
            </a:xfrm>
            <a:prstGeom prst="bentConnector4">
              <a:avLst>
                <a:gd name="adj1" fmla="val -9875"/>
                <a:gd name="adj2" fmla="val 100148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</p:cxnSp>
        <p:sp>
          <p:nvSpPr>
            <p:cNvPr id="89147" name="Line 59"/>
            <p:cNvSpPr>
              <a:spLocks noChangeShapeType="1"/>
            </p:cNvSpPr>
            <p:nvPr/>
          </p:nvSpPr>
          <p:spPr bwMode="auto">
            <a:xfrm flipV="1">
              <a:off x="2466" y="3168"/>
              <a:ext cx="0" cy="24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cxnSp>
          <p:nvCxnSpPr>
            <p:cNvPr id="89148" name="AutoShape 60"/>
            <p:cNvCxnSpPr>
              <a:cxnSpLocks noChangeShapeType="1"/>
              <a:stCxn id="89105" idx="0"/>
              <a:endCxn id="89147" idx="1"/>
            </p:cNvCxnSpPr>
            <p:nvPr/>
          </p:nvCxnSpPr>
          <p:spPr bwMode="auto">
            <a:xfrm rot="5400000" flipH="1">
              <a:off x="3013" y="2621"/>
              <a:ext cx="714" cy="1808"/>
            </a:xfrm>
            <a:prstGeom prst="bentConnector3">
              <a:avLst>
                <a:gd name="adj1" fmla="val 20167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</p:cxnSp>
        <p:sp>
          <p:nvSpPr>
            <p:cNvPr id="89149" name="Rectangle 61"/>
            <p:cNvSpPr>
              <a:spLocks noChangeArrowheads="1"/>
            </p:cNvSpPr>
            <p:nvPr/>
          </p:nvSpPr>
          <p:spPr bwMode="auto">
            <a:xfrm>
              <a:off x="2928" y="3618"/>
              <a:ext cx="750" cy="2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Registro Marcas</a:t>
              </a:r>
            </a:p>
            <a:p>
              <a:pPr algn="ctr"/>
              <a:r>
                <a:rPr lang="es-ES_tradnl" sz="1200">
                  <a:latin typeface="Arial" charset="0"/>
                </a:rPr>
                <a:t>y Patentes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50" name="Line 62"/>
            <p:cNvSpPr>
              <a:spLocks noChangeShapeType="1"/>
            </p:cNvSpPr>
            <p:nvPr/>
          </p:nvSpPr>
          <p:spPr bwMode="auto">
            <a:xfrm flipV="1">
              <a:off x="696" y="3702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cxnSp>
          <p:nvCxnSpPr>
            <p:cNvPr id="89151" name="AutoShape 63"/>
            <p:cNvCxnSpPr>
              <a:cxnSpLocks noChangeShapeType="1"/>
            </p:cNvCxnSpPr>
            <p:nvPr/>
          </p:nvCxnSpPr>
          <p:spPr bwMode="auto">
            <a:xfrm rot="16200000" flipH="1">
              <a:off x="3530" y="2542"/>
              <a:ext cx="296" cy="1788"/>
            </a:xfrm>
            <a:prstGeom prst="bentConnector2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</p:cxnSp>
        <p:sp>
          <p:nvSpPr>
            <p:cNvPr id="89152" name="Rectangle 64"/>
            <p:cNvSpPr>
              <a:spLocks noChangeArrowheads="1"/>
            </p:cNvSpPr>
            <p:nvPr/>
          </p:nvSpPr>
          <p:spPr bwMode="auto">
            <a:xfrm>
              <a:off x="3840" y="3456"/>
              <a:ext cx="768" cy="24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Mercadeo local</a:t>
              </a:r>
            </a:p>
            <a:p>
              <a:pPr algn="ctr"/>
              <a:r>
                <a:rPr lang="es-ES_tradnl" sz="1200">
                  <a:latin typeface="Arial" charset="0"/>
                </a:rPr>
                <a:t> y exportaciones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153" name="Rectangle 65"/>
            <p:cNvSpPr>
              <a:spLocks noChangeArrowheads="1"/>
            </p:cNvSpPr>
            <p:nvPr/>
          </p:nvSpPr>
          <p:spPr bwMode="auto">
            <a:xfrm>
              <a:off x="5088" y="1372"/>
              <a:ext cx="624" cy="22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Promoción de</a:t>
              </a:r>
            </a:p>
            <a:p>
              <a:pPr algn="ctr"/>
              <a:r>
                <a:rPr lang="es-ES_tradnl" sz="1200">
                  <a:latin typeface="Arial" charset="0"/>
                </a:rPr>
                <a:t>Inversión Ext.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154" name="AutoShape 66"/>
            <p:cNvCxnSpPr>
              <a:cxnSpLocks noChangeShapeType="1"/>
              <a:endCxn id="89153" idx="1"/>
            </p:cNvCxnSpPr>
            <p:nvPr/>
          </p:nvCxnSpPr>
          <p:spPr bwMode="auto">
            <a:xfrm flipV="1">
              <a:off x="4992" y="1486"/>
              <a:ext cx="96" cy="12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89155" name="Freeform 67"/>
          <p:cNvSpPr>
            <a:spLocks/>
          </p:cNvSpPr>
          <p:nvPr/>
        </p:nvSpPr>
        <p:spPr bwMode="auto">
          <a:xfrm>
            <a:off x="-9525" y="0"/>
            <a:ext cx="3109913" cy="5886450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1959" y="0"/>
              </a:cxn>
              <a:cxn ang="0">
                <a:pos x="1956" y="3210"/>
              </a:cxn>
              <a:cxn ang="0">
                <a:pos x="984" y="3210"/>
              </a:cxn>
              <a:cxn ang="0">
                <a:pos x="990" y="3708"/>
              </a:cxn>
              <a:cxn ang="0">
                <a:pos x="0" y="3708"/>
              </a:cxn>
              <a:cxn ang="0">
                <a:pos x="6" y="0"/>
              </a:cxn>
              <a:cxn ang="0">
                <a:pos x="104" y="0"/>
              </a:cxn>
            </a:cxnLst>
            <a:rect l="0" t="0" r="r" b="b"/>
            <a:pathLst>
              <a:path w="1959" h="3708">
                <a:moveTo>
                  <a:pt x="55" y="0"/>
                </a:moveTo>
                <a:lnTo>
                  <a:pt x="1959" y="0"/>
                </a:lnTo>
                <a:lnTo>
                  <a:pt x="1956" y="3210"/>
                </a:lnTo>
                <a:lnTo>
                  <a:pt x="984" y="3210"/>
                </a:lnTo>
                <a:lnTo>
                  <a:pt x="990" y="3708"/>
                </a:lnTo>
                <a:lnTo>
                  <a:pt x="0" y="3708"/>
                </a:lnTo>
                <a:lnTo>
                  <a:pt x="6" y="0"/>
                </a:lnTo>
                <a:lnTo>
                  <a:pt x="104" y="0"/>
                </a:lnTo>
              </a:path>
            </a:pathLst>
          </a:custGeom>
          <a:solidFill>
            <a:srgbClr val="CCFF99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156" name="Freeform 68"/>
          <p:cNvSpPr>
            <a:spLocks/>
          </p:cNvSpPr>
          <p:nvPr/>
        </p:nvSpPr>
        <p:spPr bwMode="auto">
          <a:xfrm>
            <a:off x="-9525" y="1676400"/>
            <a:ext cx="1857375" cy="16383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870" y="0"/>
              </a:cxn>
              <a:cxn ang="0">
                <a:pos x="870" y="690"/>
              </a:cxn>
              <a:cxn ang="0">
                <a:pos x="1170" y="690"/>
              </a:cxn>
              <a:cxn ang="0">
                <a:pos x="1170" y="1020"/>
              </a:cxn>
              <a:cxn ang="0">
                <a:pos x="0" y="1032"/>
              </a:cxn>
              <a:cxn ang="0">
                <a:pos x="6" y="0"/>
              </a:cxn>
            </a:cxnLst>
            <a:rect l="0" t="0" r="r" b="b"/>
            <a:pathLst>
              <a:path w="1170" h="1032">
                <a:moveTo>
                  <a:pt x="6" y="0"/>
                </a:moveTo>
                <a:lnTo>
                  <a:pt x="870" y="0"/>
                </a:lnTo>
                <a:lnTo>
                  <a:pt x="870" y="690"/>
                </a:lnTo>
                <a:lnTo>
                  <a:pt x="1170" y="690"/>
                </a:lnTo>
                <a:lnTo>
                  <a:pt x="1170" y="1020"/>
                </a:lnTo>
                <a:lnTo>
                  <a:pt x="0" y="1032"/>
                </a:lnTo>
                <a:lnTo>
                  <a:pt x="6" y="0"/>
                </a:lnTo>
                <a:close/>
              </a:path>
            </a:pathLst>
          </a:custGeom>
          <a:solidFill>
            <a:srgbClr val="CCCCFF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157" name="Rectangle 69"/>
          <p:cNvSpPr>
            <a:spLocks noChangeArrowheads="1"/>
          </p:cNvSpPr>
          <p:nvPr/>
        </p:nvSpPr>
        <p:spPr bwMode="auto">
          <a:xfrm>
            <a:off x="4768850" y="3397250"/>
            <a:ext cx="1517650" cy="1371600"/>
          </a:xfrm>
          <a:prstGeom prst="rect">
            <a:avLst/>
          </a:prstGeom>
          <a:solidFill>
            <a:srgbClr val="FFCC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9158" name="Rectangle 70"/>
          <p:cNvSpPr>
            <a:spLocks noChangeArrowheads="1"/>
          </p:cNvSpPr>
          <p:nvPr/>
        </p:nvSpPr>
        <p:spPr bwMode="auto">
          <a:xfrm>
            <a:off x="3124200" y="3352800"/>
            <a:ext cx="1676400" cy="1709738"/>
          </a:xfrm>
          <a:prstGeom prst="rect">
            <a:avLst/>
          </a:prstGeom>
          <a:solidFill>
            <a:srgbClr val="CC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9159" name="Rectangle 71"/>
          <p:cNvSpPr>
            <a:spLocks noChangeArrowheads="1"/>
          </p:cNvSpPr>
          <p:nvPr/>
        </p:nvSpPr>
        <p:spPr bwMode="auto">
          <a:xfrm>
            <a:off x="3124200" y="1676400"/>
            <a:ext cx="1666875" cy="1714500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9160" name="Rectangle 72"/>
          <p:cNvSpPr>
            <a:spLocks noChangeArrowheads="1"/>
          </p:cNvSpPr>
          <p:nvPr/>
        </p:nvSpPr>
        <p:spPr bwMode="auto">
          <a:xfrm>
            <a:off x="3171825" y="20574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Materias Primas, </a:t>
            </a:r>
          </a:p>
          <a:p>
            <a:pPr algn="ctr"/>
            <a:r>
              <a:rPr lang="es-ES_tradnl" sz="1200">
                <a:latin typeface="Arial" charset="0"/>
              </a:rPr>
              <a:t>Envases, Mat. Aux.</a:t>
            </a:r>
          </a:p>
        </p:txBody>
      </p:sp>
      <p:cxnSp>
        <p:nvCxnSpPr>
          <p:cNvPr id="89161" name="AutoShape 73"/>
          <p:cNvCxnSpPr>
            <a:cxnSpLocks noChangeShapeType="1"/>
            <a:stCxn id="89160" idx="1"/>
            <a:endCxn id="89203" idx="3"/>
          </p:cNvCxnSpPr>
          <p:nvPr/>
        </p:nvCxnSpPr>
        <p:spPr bwMode="auto">
          <a:xfrm flipH="1">
            <a:off x="1238250" y="2247900"/>
            <a:ext cx="193357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89162" name="Rectangle 74"/>
          <p:cNvSpPr>
            <a:spLocks noChangeArrowheads="1"/>
          </p:cNvSpPr>
          <p:nvPr/>
        </p:nvSpPr>
        <p:spPr bwMode="auto">
          <a:xfrm>
            <a:off x="657225" y="1524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Agricultura</a:t>
            </a:r>
          </a:p>
        </p:txBody>
      </p:sp>
      <p:sp>
        <p:nvSpPr>
          <p:cNvPr id="89163" name="Rectangle 75"/>
          <p:cNvSpPr>
            <a:spLocks noChangeArrowheads="1"/>
          </p:cNvSpPr>
          <p:nvPr/>
        </p:nvSpPr>
        <p:spPr bwMode="auto">
          <a:xfrm>
            <a:off x="657225" y="4572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Ganadería</a:t>
            </a:r>
          </a:p>
        </p:txBody>
      </p:sp>
      <p:sp>
        <p:nvSpPr>
          <p:cNvPr id="89164" name="Rectangle 76"/>
          <p:cNvSpPr>
            <a:spLocks noChangeArrowheads="1"/>
          </p:cNvSpPr>
          <p:nvPr/>
        </p:nvSpPr>
        <p:spPr bwMode="auto">
          <a:xfrm>
            <a:off x="657225" y="7620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Forestal</a:t>
            </a:r>
          </a:p>
        </p:txBody>
      </p:sp>
      <p:sp>
        <p:nvSpPr>
          <p:cNvPr id="89165" name="Rectangle 77"/>
          <p:cNvSpPr>
            <a:spLocks noChangeArrowheads="1"/>
          </p:cNvSpPr>
          <p:nvPr/>
        </p:nvSpPr>
        <p:spPr bwMode="auto">
          <a:xfrm>
            <a:off x="657225" y="10668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Pesca</a:t>
            </a:r>
          </a:p>
        </p:txBody>
      </p:sp>
      <p:sp>
        <p:nvSpPr>
          <p:cNvPr id="89166" name="Rectangle 78"/>
          <p:cNvSpPr>
            <a:spLocks noChangeArrowheads="1"/>
          </p:cNvSpPr>
          <p:nvPr/>
        </p:nvSpPr>
        <p:spPr bwMode="auto">
          <a:xfrm>
            <a:off x="657225" y="13716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Minería</a:t>
            </a:r>
          </a:p>
        </p:txBody>
      </p:sp>
      <p:grpSp>
        <p:nvGrpSpPr>
          <p:cNvPr id="89167" name="Group 79"/>
          <p:cNvGrpSpPr>
            <a:grpSpLocks/>
          </p:cNvGrpSpPr>
          <p:nvPr/>
        </p:nvGrpSpPr>
        <p:grpSpPr bwMode="auto">
          <a:xfrm>
            <a:off x="1419225" y="266700"/>
            <a:ext cx="561975" cy="1219200"/>
            <a:chOff x="894" y="168"/>
            <a:chExt cx="354" cy="768"/>
          </a:xfrm>
        </p:grpSpPr>
        <p:cxnSp>
          <p:nvCxnSpPr>
            <p:cNvPr id="89168" name="AutoShape 80"/>
            <p:cNvCxnSpPr>
              <a:cxnSpLocks noChangeShapeType="1"/>
              <a:endCxn id="89206" idx="1"/>
            </p:cNvCxnSpPr>
            <p:nvPr/>
          </p:nvCxnSpPr>
          <p:spPr bwMode="auto">
            <a:xfrm>
              <a:off x="1056" y="534"/>
              <a:ext cx="192" cy="0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9169" name="AutoShape 81"/>
            <p:cNvCxnSpPr>
              <a:cxnSpLocks noChangeShapeType="1"/>
              <a:endCxn id="89162" idx="3"/>
            </p:cNvCxnSpPr>
            <p:nvPr/>
          </p:nvCxnSpPr>
          <p:spPr bwMode="auto">
            <a:xfrm flipH="1" flipV="1">
              <a:off x="894" y="168"/>
              <a:ext cx="243" cy="366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9170" name="AutoShape 82"/>
            <p:cNvCxnSpPr>
              <a:cxnSpLocks noChangeShapeType="1"/>
            </p:cNvCxnSpPr>
            <p:nvPr/>
          </p:nvCxnSpPr>
          <p:spPr bwMode="auto">
            <a:xfrm flipH="1" flipV="1">
              <a:off x="894" y="336"/>
              <a:ext cx="237" cy="198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9171" name="AutoShape 83"/>
            <p:cNvCxnSpPr>
              <a:cxnSpLocks noChangeShapeType="1"/>
              <a:stCxn id="89164" idx="3"/>
            </p:cNvCxnSpPr>
            <p:nvPr/>
          </p:nvCxnSpPr>
          <p:spPr bwMode="auto">
            <a:xfrm flipV="1">
              <a:off x="894" y="534"/>
              <a:ext cx="234" cy="18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9172" name="AutoShape 84"/>
            <p:cNvCxnSpPr>
              <a:cxnSpLocks noChangeShapeType="1"/>
              <a:stCxn id="89165" idx="3"/>
            </p:cNvCxnSpPr>
            <p:nvPr/>
          </p:nvCxnSpPr>
          <p:spPr bwMode="auto">
            <a:xfrm flipV="1">
              <a:off x="894" y="531"/>
              <a:ext cx="243" cy="213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89173" name="AutoShape 85"/>
            <p:cNvCxnSpPr>
              <a:cxnSpLocks noChangeShapeType="1"/>
              <a:stCxn id="89166" idx="3"/>
            </p:cNvCxnSpPr>
            <p:nvPr/>
          </p:nvCxnSpPr>
          <p:spPr bwMode="auto">
            <a:xfrm flipV="1">
              <a:off x="894" y="537"/>
              <a:ext cx="240" cy="399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</p:grpSp>
      <p:sp>
        <p:nvSpPr>
          <p:cNvPr id="89174" name="Rectangle 86"/>
          <p:cNvSpPr>
            <a:spLocks noChangeArrowheads="1"/>
          </p:cNvSpPr>
          <p:nvPr/>
        </p:nvSpPr>
        <p:spPr bwMode="auto">
          <a:xfrm>
            <a:off x="3171825" y="2514600"/>
            <a:ext cx="1295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Energía Eléctrica</a:t>
            </a:r>
          </a:p>
        </p:txBody>
      </p:sp>
      <p:sp>
        <p:nvSpPr>
          <p:cNvPr id="89175" name="Rectangle 87"/>
          <p:cNvSpPr>
            <a:spLocks noChangeArrowheads="1"/>
          </p:cNvSpPr>
          <p:nvPr/>
        </p:nvSpPr>
        <p:spPr bwMode="auto">
          <a:xfrm>
            <a:off x="3171825" y="2819400"/>
            <a:ext cx="990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Combustibles</a:t>
            </a:r>
          </a:p>
        </p:txBody>
      </p:sp>
      <p:sp>
        <p:nvSpPr>
          <p:cNvPr id="89176" name="Rectangle 88"/>
          <p:cNvSpPr>
            <a:spLocks noChangeArrowheads="1"/>
          </p:cNvSpPr>
          <p:nvPr/>
        </p:nvSpPr>
        <p:spPr bwMode="auto">
          <a:xfrm>
            <a:off x="2028825" y="28194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Refinería</a:t>
            </a:r>
          </a:p>
        </p:txBody>
      </p:sp>
      <p:cxnSp>
        <p:nvCxnSpPr>
          <p:cNvPr id="89177" name="AutoShape 89"/>
          <p:cNvCxnSpPr>
            <a:cxnSpLocks noChangeShapeType="1"/>
            <a:stCxn id="89176" idx="3"/>
            <a:endCxn id="89175" idx="1"/>
          </p:cNvCxnSpPr>
          <p:nvPr/>
        </p:nvCxnSpPr>
        <p:spPr bwMode="auto">
          <a:xfrm>
            <a:off x="2790825" y="2933700"/>
            <a:ext cx="38100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89178" name="AutoShape 90"/>
          <p:cNvCxnSpPr>
            <a:cxnSpLocks noChangeShapeType="1"/>
            <a:stCxn id="89185" idx="3"/>
            <a:endCxn id="89176" idx="1"/>
          </p:cNvCxnSpPr>
          <p:nvPr/>
        </p:nvCxnSpPr>
        <p:spPr bwMode="auto">
          <a:xfrm>
            <a:off x="1600200" y="2933700"/>
            <a:ext cx="4286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89179" name="Rectangle 91"/>
          <p:cNvSpPr>
            <a:spLocks noChangeArrowheads="1"/>
          </p:cNvSpPr>
          <p:nvPr/>
        </p:nvSpPr>
        <p:spPr bwMode="auto">
          <a:xfrm>
            <a:off x="3171825" y="3124200"/>
            <a:ext cx="152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Maquinaria y Equipos</a:t>
            </a:r>
          </a:p>
        </p:txBody>
      </p:sp>
      <p:cxnSp>
        <p:nvCxnSpPr>
          <p:cNvPr id="89180" name="AutoShape 92"/>
          <p:cNvCxnSpPr>
            <a:cxnSpLocks noChangeShapeType="1"/>
            <a:endCxn id="89179" idx="1"/>
          </p:cNvCxnSpPr>
          <p:nvPr/>
        </p:nvCxnSpPr>
        <p:spPr bwMode="auto">
          <a:xfrm flipV="1">
            <a:off x="704850" y="3238500"/>
            <a:ext cx="2466975" cy="79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89181" name="Rectangle 93"/>
          <p:cNvSpPr>
            <a:spLocks noChangeArrowheads="1"/>
          </p:cNvSpPr>
          <p:nvPr/>
        </p:nvSpPr>
        <p:spPr bwMode="auto">
          <a:xfrm>
            <a:off x="1724025" y="44196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Transporte</a:t>
            </a:r>
          </a:p>
        </p:txBody>
      </p:sp>
      <p:sp>
        <p:nvSpPr>
          <p:cNvPr id="89182" name="Rectangle 94"/>
          <p:cNvSpPr>
            <a:spLocks noChangeArrowheads="1"/>
          </p:cNvSpPr>
          <p:nvPr/>
        </p:nvSpPr>
        <p:spPr bwMode="auto">
          <a:xfrm>
            <a:off x="3171825" y="3429000"/>
            <a:ext cx="157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Licencias, Franquicias</a:t>
            </a:r>
          </a:p>
        </p:txBody>
      </p:sp>
      <p:cxnSp>
        <p:nvCxnSpPr>
          <p:cNvPr id="89183" name="AutoShape 95"/>
          <p:cNvCxnSpPr>
            <a:cxnSpLocks noChangeShapeType="1"/>
          </p:cNvCxnSpPr>
          <p:nvPr/>
        </p:nvCxnSpPr>
        <p:spPr bwMode="auto">
          <a:xfrm flipV="1">
            <a:off x="2809875" y="3248025"/>
            <a:ext cx="0" cy="4619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grpSp>
        <p:nvGrpSpPr>
          <p:cNvPr id="89184" name="Group 96"/>
          <p:cNvGrpSpPr>
            <a:grpSpLocks/>
          </p:cNvGrpSpPr>
          <p:nvPr/>
        </p:nvGrpSpPr>
        <p:grpSpPr bwMode="auto">
          <a:xfrm>
            <a:off x="714375" y="2819400"/>
            <a:ext cx="885825" cy="228600"/>
            <a:chOff x="450" y="1776"/>
            <a:chExt cx="558" cy="144"/>
          </a:xfrm>
        </p:grpSpPr>
        <p:sp>
          <p:nvSpPr>
            <p:cNvPr id="89185" name="Rectangle 97"/>
            <p:cNvSpPr>
              <a:spLocks noChangeArrowheads="1"/>
            </p:cNvSpPr>
            <p:nvPr/>
          </p:nvSpPr>
          <p:spPr bwMode="auto">
            <a:xfrm>
              <a:off x="576" y="1776"/>
              <a:ext cx="432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Petróleo</a:t>
              </a:r>
            </a:p>
          </p:txBody>
        </p:sp>
        <p:cxnSp>
          <p:nvCxnSpPr>
            <p:cNvPr id="89186" name="AutoShape 98"/>
            <p:cNvCxnSpPr>
              <a:cxnSpLocks noChangeShapeType="1"/>
              <a:endCxn id="89185" idx="1"/>
            </p:cNvCxnSpPr>
            <p:nvPr/>
          </p:nvCxnSpPr>
          <p:spPr bwMode="auto">
            <a:xfrm>
              <a:off x="450" y="1848"/>
              <a:ext cx="126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89187" name="Rectangle 99"/>
          <p:cNvSpPr>
            <a:spLocks noChangeArrowheads="1"/>
          </p:cNvSpPr>
          <p:nvPr/>
        </p:nvSpPr>
        <p:spPr bwMode="auto">
          <a:xfrm>
            <a:off x="3171825" y="37338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Software</a:t>
            </a:r>
          </a:p>
        </p:txBody>
      </p:sp>
      <p:sp>
        <p:nvSpPr>
          <p:cNvPr id="89188" name="Rectangle 100"/>
          <p:cNvSpPr>
            <a:spLocks noChangeArrowheads="1"/>
          </p:cNvSpPr>
          <p:nvPr/>
        </p:nvSpPr>
        <p:spPr bwMode="auto">
          <a:xfrm>
            <a:off x="1266825" y="3505200"/>
            <a:ext cx="1295400" cy="352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Comunicaciones</a:t>
            </a:r>
          </a:p>
          <a:p>
            <a:pPr algn="ctr"/>
            <a:r>
              <a:rPr lang="es-ES_tradnl" sz="1000">
                <a:latin typeface="Arial" charset="0"/>
              </a:rPr>
              <a:t>Telef., Internet, Correo</a:t>
            </a:r>
          </a:p>
        </p:txBody>
      </p:sp>
      <p:sp>
        <p:nvSpPr>
          <p:cNvPr id="89189" name="Rectangle 101"/>
          <p:cNvSpPr>
            <a:spLocks noChangeArrowheads="1"/>
          </p:cNvSpPr>
          <p:nvPr/>
        </p:nvSpPr>
        <p:spPr bwMode="auto">
          <a:xfrm>
            <a:off x="3171825" y="4038600"/>
            <a:ext cx="15621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Tecnologías</a:t>
            </a:r>
          </a:p>
          <a:p>
            <a:pPr algn="ctr"/>
            <a:r>
              <a:rPr lang="es-ES_tradnl" sz="1200">
                <a:latin typeface="Arial" charset="0"/>
              </a:rPr>
              <a:t>Procesos y Sistemas</a:t>
            </a:r>
          </a:p>
          <a:p>
            <a:pPr algn="ctr"/>
            <a:r>
              <a:rPr lang="es-ES_tradnl" sz="1000">
                <a:latin typeface="Arial" charset="0"/>
              </a:rPr>
              <a:t>Logística, Producción, </a:t>
            </a:r>
          </a:p>
          <a:p>
            <a:pPr algn="ctr"/>
            <a:r>
              <a:rPr lang="es-ES_tradnl" sz="1000">
                <a:latin typeface="Arial" charset="0"/>
              </a:rPr>
              <a:t>Control de Calidad</a:t>
            </a:r>
          </a:p>
          <a:p>
            <a:pPr algn="ctr"/>
            <a:r>
              <a:rPr lang="es-ES_tradnl" sz="1000">
                <a:latin typeface="Arial" charset="0"/>
              </a:rPr>
              <a:t>Mercadeo y Ventas, </a:t>
            </a:r>
          </a:p>
          <a:p>
            <a:pPr algn="ctr"/>
            <a:r>
              <a:rPr lang="es-ES_tradnl" sz="1000">
                <a:latin typeface="Arial" charset="0"/>
              </a:rPr>
              <a:t>Administración</a:t>
            </a:r>
          </a:p>
        </p:txBody>
      </p:sp>
      <p:cxnSp>
        <p:nvCxnSpPr>
          <p:cNvPr id="89190" name="AutoShape 102"/>
          <p:cNvCxnSpPr>
            <a:cxnSpLocks noChangeShapeType="1"/>
          </p:cNvCxnSpPr>
          <p:nvPr/>
        </p:nvCxnSpPr>
        <p:spPr bwMode="auto">
          <a:xfrm>
            <a:off x="2549525" y="4089400"/>
            <a:ext cx="161925" cy="1588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grpSp>
        <p:nvGrpSpPr>
          <p:cNvPr id="89191" name="Group 103"/>
          <p:cNvGrpSpPr>
            <a:grpSpLocks/>
          </p:cNvGrpSpPr>
          <p:nvPr/>
        </p:nvGrpSpPr>
        <p:grpSpPr bwMode="auto">
          <a:xfrm>
            <a:off x="2709863" y="2247900"/>
            <a:ext cx="153987" cy="2281238"/>
            <a:chOff x="-144" y="1416"/>
            <a:chExt cx="97" cy="1437"/>
          </a:xfrm>
        </p:grpSpPr>
        <p:cxnSp>
          <p:nvCxnSpPr>
            <p:cNvPr id="89192" name="AutoShape 104"/>
            <p:cNvCxnSpPr>
              <a:cxnSpLocks noChangeShapeType="1"/>
            </p:cNvCxnSpPr>
            <p:nvPr/>
          </p:nvCxnSpPr>
          <p:spPr bwMode="auto">
            <a:xfrm flipV="1">
              <a:off x="-144" y="1968"/>
              <a:ext cx="4" cy="885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  <p:cxnSp>
          <p:nvCxnSpPr>
            <p:cNvPr id="89193" name="AutoShape 105"/>
            <p:cNvCxnSpPr>
              <a:cxnSpLocks noChangeShapeType="1"/>
            </p:cNvCxnSpPr>
            <p:nvPr/>
          </p:nvCxnSpPr>
          <p:spPr bwMode="auto">
            <a:xfrm flipV="1">
              <a:off x="-144" y="1966"/>
              <a:ext cx="96" cy="2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  <p:cxnSp>
          <p:nvCxnSpPr>
            <p:cNvPr id="89194" name="AutoShape 106"/>
            <p:cNvCxnSpPr>
              <a:cxnSpLocks noChangeShapeType="1"/>
            </p:cNvCxnSpPr>
            <p:nvPr/>
          </p:nvCxnSpPr>
          <p:spPr bwMode="auto">
            <a:xfrm flipV="1">
              <a:off x="-48" y="1416"/>
              <a:ext cx="1" cy="546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</p:grpSp>
      <p:sp>
        <p:nvSpPr>
          <p:cNvPr id="89195" name="Rectangle 107"/>
          <p:cNvSpPr>
            <a:spLocks noChangeArrowheads="1"/>
          </p:cNvSpPr>
          <p:nvPr/>
        </p:nvSpPr>
        <p:spPr bwMode="auto">
          <a:xfrm>
            <a:off x="1343025" y="3962400"/>
            <a:ext cx="1219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Almacenamiento</a:t>
            </a:r>
          </a:p>
        </p:txBody>
      </p:sp>
      <p:cxnSp>
        <p:nvCxnSpPr>
          <p:cNvPr id="89196" name="AutoShape 108"/>
          <p:cNvCxnSpPr>
            <a:cxnSpLocks noChangeShapeType="1"/>
          </p:cNvCxnSpPr>
          <p:nvPr/>
        </p:nvCxnSpPr>
        <p:spPr bwMode="auto">
          <a:xfrm>
            <a:off x="2562225" y="4533900"/>
            <a:ext cx="142875" cy="1588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sp>
        <p:nvSpPr>
          <p:cNvPr id="89197" name="Rectangle 109"/>
          <p:cNvSpPr>
            <a:spLocks noChangeArrowheads="1"/>
          </p:cNvSpPr>
          <p:nvPr/>
        </p:nvSpPr>
        <p:spPr bwMode="auto">
          <a:xfrm>
            <a:off x="273050" y="3670300"/>
            <a:ext cx="866775" cy="368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Puertos y </a:t>
            </a:r>
          </a:p>
          <a:p>
            <a:pPr algn="ctr"/>
            <a:r>
              <a:rPr lang="es-ES_tradnl" sz="1200">
                <a:latin typeface="Arial" charset="0"/>
              </a:rPr>
              <a:t>Aeropuertos</a:t>
            </a:r>
            <a:endParaRPr lang="es-ES_tradnl" sz="1000">
              <a:latin typeface="Arial" charset="0"/>
            </a:endParaRPr>
          </a:p>
        </p:txBody>
      </p:sp>
      <p:sp>
        <p:nvSpPr>
          <p:cNvPr id="89198" name="Rectangle 110"/>
          <p:cNvSpPr>
            <a:spLocks noChangeArrowheads="1"/>
          </p:cNvSpPr>
          <p:nvPr/>
        </p:nvSpPr>
        <p:spPr bwMode="auto">
          <a:xfrm>
            <a:off x="330200" y="41148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Aduanas</a:t>
            </a:r>
            <a:endParaRPr lang="es-ES_tradnl" sz="1000">
              <a:latin typeface="Arial" charset="0"/>
            </a:endParaRPr>
          </a:p>
        </p:txBody>
      </p:sp>
      <p:sp>
        <p:nvSpPr>
          <p:cNvPr id="89199" name="Rectangle 111"/>
          <p:cNvSpPr>
            <a:spLocks noChangeArrowheads="1"/>
          </p:cNvSpPr>
          <p:nvPr/>
        </p:nvSpPr>
        <p:spPr bwMode="auto">
          <a:xfrm>
            <a:off x="282575" y="44196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Carreteras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00" name="AutoShape 112"/>
          <p:cNvCxnSpPr>
            <a:cxnSpLocks noChangeShapeType="1"/>
          </p:cNvCxnSpPr>
          <p:nvPr/>
        </p:nvCxnSpPr>
        <p:spPr bwMode="auto">
          <a:xfrm>
            <a:off x="682625" y="4038600"/>
            <a:ext cx="0" cy="7620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cxnSp>
        <p:nvCxnSpPr>
          <p:cNvPr id="89201" name="AutoShape 113"/>
          <p:cNvCxnSpPr>
            <a:cxnSpLocks noChangeShapeType="1"/>
          </p:cNvCxnSpPr>
          <p:nvPr/>
        </p:nvCxnSpPr>
        <p:spPr bwMode="auto">
          <a:xfrm>
            <a:off x="682625" y="4343400"/>
            <a:ext cx="0" cy="7620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grpSp>
        <p:nvGrpSpPr>
          <p:cNvPr id="89202" name="Group 114"/>
          <p:cNvGrpSpPr>
            <a:grpSpLocks/>
          </p:cNvGrpSpPr>
          <p:nvPr/>
        </p:nvGrpSpPr>
        <p:grpSpPr bwMode="auto">
          <a:xfrm>
            <a:off x="209550" y="1752600"/>
            <a:ext cx="1028700" cy="609600"/>
            <a:chOff x="132" y="1104"/>
            <a:chExt cx="648" cy="384"/>
          </a:xfrm>
        </p:grpSpPr>
        <p:sp>
          <p:nvSpPr>
            <p:cNvPr id="89203" name="Rectangle 115"/>
            <p:cNvSpPr>
              <a:spLocks noChangeArrowheads="1"/>
            </p:cNvSpPr>
            <p:nvPr/>
          </p:nvSpPr>
          <p:spPr bwMode="auto">
            <a:xfrm>
              <a:off x="132" y="1344"/>
              <a:ext cx="648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Importaciones</a:t>
              </a:r>
            </a:p>
          </p:txBody>
        </p:sp>
        <p:sp>
          <p:nvSpPr>
            <p:cNvPr id="89204" name="Rectangle 116"/>
            <p:cNvSpPr>
              <a:spLocks noChangeArrowheads="1"/>
            </p:cNvSpPr>
            <p:nvPr/>
          </p:nvSpPr>
          <p:spPr bwMode="auto">
            <a:xfrm>
              <a:off x="132" y="1104"/>
              <a:ext cx="648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Mercado </a:t>
              </a:r>
            </a:p>
            <a:p>
              <a:pPr algn="ctr"/>
              <a:r>
                <a:rPr lang="es-ES_tradnl" sz="1200">
                  <a:latin typeface="Arial" charset="0"/>
                </a:rPr>
                <a:t>Internacional</a:t>
              </a:r>
            </a:p>
          </p:txBody>
        </p:sp>
      </p:grpSp>
      <p:grpSp>
        <p:nvGrpSpPr>
          <p:cNvPr id="89205" name="Group 117"/>
          <p:cNvGrpSpPr>
            <a:grpSpLocks/>
          </p:cNvGrpSpPr>
          <p:nvPr/>
        </p:nvGrpSpPr>
        <p:grpSpPr bwMode="auto">
          <a:xfrm>
            <a:off x="1981200" y="276225"/>
            <a:ext cx="933450" cy="762000"/>
            <a:chOff x="1248" y="174"/>
            <a:chExt cx="588" cy="480"/>
          </a:xfrm>
        </p:grpSpPr>
        <p:sp>
          <p:nvSpPr>
            <p:cNvPr id="89206" name="Rectangle 118"/>
            <p:cNvSpPr>
              <a:spLocks noChangeArrowheads="1"/>
            </p:cNvSpPr>
            <p:nvPr/>
          </p:nvSpPr>
          <p:spPr bwMode="auto">
            <a:xfrm>
              <a:off x="1248" y="414"/>
              <a:ext cx="588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Proveedores </a:t>
              </a:r>
            </a:p>
            <a:p>
              <a:pPr algn="ctr"/>
              <a:r>
                <a:rPr lang="es-ES_tradnl" sz="1200">
                  <a:latin typeface="Arial" charset="0"/>
                </a:rPr>
                <a:t>locales</a:t>
              </a:r>
            </a:p>
          </p:txBody>
        </p:sp>
        <p:sp>
          <p:nvSpPr>
            <p:cNvPr id="89207" name="Rectangle 119"/>
            <p:cNvSpPr>
              <a:spLocks noChangeArrowheads="1"/>
            </p:cNvSpPr>
            <p:nvPr/>
          </p:nvSpPr>
          <p:spPr bwMode="auto">
            <a:xfrm>
              <a:off x="1248" y="174"/>
              <a:ext cx="588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Mercado </a:t>
              </a:r>
            </a:p>
            <a:p>
              <a:pPr algn="ctr"/>
              <a:r>
                <a:rPr lang="es-ES_tradnl" sz="1200">
                  <a:latin typeface="Arial" charset="0"/>
                </a:rPr>
                <a:t>Nacional</a:t>
              </a:r>
            </a:p>
          </p:txBody>
        </p:sp>
      </p:grpSp>
      <p:grpSp>
        <p:nvGrpSpPr>
          <p:cNvPr id="89208" name="Group 120"/>
          <p:cNvGrpSpPr>
            <a:grpSpLocks/>
          </p:cNvGrpSpPr>
          <p:nvPr/>
        </p:nvGrpSpPr>
        <p:grpSpPr bwMode="auto">
          <a:xfrm>
            <a:off x="2814638" y="3543300"/>
            <a:ext cx="358775" cy="304800"/>
            <a:chOff x="1773" y="2232"/>
            <a:chExt cx="226" cy="192"/>
          </a:xfrm>
        </p:grpSpPr>
        <p:cxnSp>
          <p:nvCxnSpPr>
            <p:cNvPr id="89209" name="AutoShape 121"/>
            <p:cNvCxnSpPr>
              <a:cxnSpLocks noChangeShapeType="1"/>
            </p:cNvCxnSpPr>
            <p:nvPr/>
          </p:nvCxnSpPr>
          <p:spPr bwMode="auto">
            <a:xfrm flipV="1">
              <a:off x="1773" y="2334"/>
              <a:ext cx="79" cy="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89210" name="AutoShape 122"/>
            <p:cNvCxnSpPr>
              <a:cxnSpLocks noChangeShapeType="1"/>
              <a:stCxn id="89182" idx="1"/>
              <a:endCxn id="89187" idx="1"/>
            </p:cNvCxnSpPr>
            <p:nvPr/>
          </p:nvCxnSpPr>
          <p:spPr bwMode="auto">
            <a:xfrm rot="10800000" flipH="1" flipV="1">
              <a:off x="1998" y="2232"/>
              <a:ext cx="1" cy="192"/>
            </a:xfrm>
            <a:prstGeom prst="bentConnector3">
              <a:avLst>
                <a:gd name="adj1" fmla="val -1440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</p:grpSp>
      <p:cxnSp>
        <p:nvCxnSpPr>
          <p:cNvPr id="89211" name="AutoShape 123"/>
          <p:cNvCxnSpPr>
            <a:cxnSpLocks noChangeShapeType="1"/>
            <a:stCxn id="89188" idx="3"/>
            <a:endCxn id="89189" idx="1"/>
          </p:cNvCxnSpPr>
          <p:nvPr/>
        </p:nvCxnSpPr>
        <p:spPr bwMode="auto">
          <a:xfrm>
            <a:off x="2562225" y="3681413"/>
            <a:ext cx="609600" cy="8334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sp>
        <p:nvSpPr>
          <p:cNvPr id="89212" name="Rectangle 124"/>
          <p:cNvSpPr>
            <a:spLocks noChangeArrowheads="1"/>
          </p:cNvSpPr>
          <p:nvPr/>
        </p:nvSpPr>
        <p:spPr bwMode="auto">
          <a:xfrm>
            <a:off x="5086350" y="3476625"/>
            <a:ext cx="762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Gerencia</a:t>
            </a:r>
          </a:p>
        </p:txBody>
      </p:sp>
      <p:sp>
        <p:nvSpPr>
          <p:cNvPr id="89213" name="Rectangle 125"/>
          <p:cNvSpPr>
            <a:spLocks noChangeArrowheads="1"/>
          </p:cNvSpPr>
          <p:nvPr/>
        </p:nvSpPr>
        <p:spPr bwMode="auto">
          <a:xfrm>
            <a:off x="5076825" y="386715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Profesionales</a:t>
            </a:r>
          </a:p>
          <a:p>
            <a:pPr algn="ctr"/>
            <a:r>
              <a:rPr lang="es-ES_tradnl" sz="1200">
                <a:latin typeface="Arial" charset="0"/>
              </a:rPr>
              <a:t> y Técnicos</a:t>
            </a:r>
          </a:p>
        </p:txBody>
      </p:sp>
      <p:sp>
        <p:nvSpPr>
          <p:cNvPr id="89214" name="Rectangle 126"/>
          <p:cNvSpPr>
            <a:spLocks noChangeArrowheads="1"/>
          </p:cNvSpPr>
          <p:nvPr/>
        </p:nvSpPr>
        <p:spPr bwMode="auto">
          <a:xfrm>
            <a:off x="5067300" y="4356100"/>
            <a:ext cx="106045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Operarios</a:t>
            </a:r>
          </a:p>
        </p:txBody>
      </p:sp>
      <p:cxnSp>
        <p:nvCxnSpPr>
          <p:cNvPr id="89215" name="AutoShape 127"/>
          <p:cNvCxnSpPr>
            <a:cxnSpLocks noChangeShapeType="1"/>
          </p:cNvCxnSpPr>
          <p:nvPr/>
        </p:nvCxnSpPr>
        <p:spPr bwMode="auto">
          <a:xfrm flipH="1">
            <a:off x="4943475" y="4067175"/>
            <a:ext cx="123825" cy="1588"/>
          </a:xfrm>
          <a:prstGeom prst="straightConnector1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</p:cxnSp>
      <p:cxnSp>
        <p:nvCxnSpPr>
          <p:cNvPr id="89216" name="AutoShape 128"/>
          <p:cNvCxnSpPr>
            <a:cxnSpLocks noChangeShapeType="1"/>
            <a:stCxn id="89206" idx="2"/>
            <a:endCxn id="89160" idx="1"/>
          </p:cNvCxnSpPr>
          <p:nvPr/>
        </p:nvCxnSpPr>
        <p:spPr bwMode="auto">
          <a:xfrm rot="16200000" flipH="1">
            <a:off x="2205037" y="1281113"/>
            <a:ext cx="1209675" cy="723900"/>
          </a:xfrm>
          <a:prstGeom prst="bentConnector2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</p:cxnSp>
      <p:sp>
        <p:nvSpPr>
          <p:cNvPr id="89217" name="Rectangle 129"/>
          <p:cNvSpPr>
            <a:spLocks noChangeArrowheads="1"/>
          </p:cNvSpPr>
          <p:nvPr/>
        </p:nvSpPr>
        <p:spPr bwMode="auto">
          <a:xfrm>
            <a:off x="3171825" y="1752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Edificaciones</a:t>
            </a:r>
          </a:p>
        </p:txBody>
      </p:sp>
      <p:sp>
        <p:nvSpPr>
          <p:cNvPr id="89218" name="Rectangle 130"/>
          <p:cNvSpPr>
            <a:spLocks noChangeArrowheads="1"/>
          </p:cNvSpPr>
          <p:nvPr/>
        </p:nvSpPr>
        <p:spPr bwMode="auto">
          <a:xfrm>
            <a:off x="1428750" y="1752600"/>
            <a:ext cx="942975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Construcción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19" name="AutoShape 131"/>
          <p:cNvCxnSpPr>
            <a:cxnSpLocks noChangeShapeType="1"/>
            <a:stCxn id="89218" idx="3"/>
            <a:endCxn id="89217" idx="1"/>
          </p:cNvCxnSpPr>
          <p:nvPr/>
        </p:nvCxnSpPr>
        <p:spPr bwMode="auto">
          <a:xfrm>
            <a:off x="2371725" y="1866900"/>
            <a:ext cx="800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9220" name="AutoShape 132"/>
          <p:cNvCxnSpPr>
            <a:cxnSpLocks noChangeShapeType="1"/>
          </p:cNvCxnSpPr>
          <p:nvPr/>
        </p:nvCxnSpPr>
        <p:spPr bwMode="auto">
          <a:xfrm rot="5400000">
            <a:off x="466725" y="2232025"/>
            <a:ext cx="1689100" cy="1187450"/>
          </a:xfrm>
          <a:prstGeom prst="bentConnector3">
            <a:avLst>
              <a:gd name="adj1" fmla="val 864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89221" name="Rectangle 133"/>
          <p:cNvSpPr>
            <a:spLocks noChangeArrowheads="1"/>
          </p:cNvSpPr>
          <p:nvPr/>
        </p:nvSpPr>
        <p:spPr bwMode="auto">
          <a:xfrm>
            <a:off x="1647825" y="2333625"/>
            <a:ext cx="10668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Generación y </a:t>
            </a:r>
          </a:p>
          <a:p>
            <a:pPr algn="ctr"/>
            <a:r>
              <a:rPr lang="es-ES_tradnl" sz="1200">
                <a:latin typeface="Arial" charset="0"/>
              </a:rPr>
              <a:t>Dist. Eléctrica</a:t>
            </a:r>
          </a:p>
        </p:txBody>
      </p:sp>
      <p:cxnSp>
        <p:nvCxnSpPr>
          <p:cNvPr id="89222" name="AutoShape 134"/>
          <p:cNvCxnSpPr>
            <a:cxnSpLocks noChangeShapeType="1"/>
            <a:stCxn id="89221" idx="3"/>
            <a:endCxn id="89174" idx="1"/>
          </p:cNvCxnSpPr>
          <p:nvPr/>
        </p:nvCxnSpPr>
        <p:spPr bwMode="auto">
          <a:xfrm>
            <a:off x="2714625" y="2524125"/>
            <a:ext cx="457200" cy="1047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89223" name="AutoShape 135"/>
          <p:cNvCxnSpPr>
            <a:cxnSpLocks noChangeShapeType="1"/>
            <a:stCxn id="89199" idx="3"/>
            <a:endCxn id="89181" idx="1"/>
          </p:cNvCxnSpPr>
          <p:nvPr/>
        </p:nvCxnSpPr>
        <p:spPr bwMode="auto">
          <a:xfrm>
            <a:off x="1120775" y="4533900"/>
            <a:ext cx="603250" cy="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sp>
        <p:nvSpPr>
          <p:cNvPr id="89224" name="Rectangle 136"/>
          <p:cNvSpPr>
            <a:spLocks noChangeArrowheads="1"/>
          </p:cNvSpPr>
          <p:nvPr/>
        </p:nvSpPr>
        <p:spPr bwMode="auto">
          <a:xfrm>
            <a:off x="1724025" y="47625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Seguros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25" name="AutoShape 137"/>
          <p:cNvCxnSpPr>
            <a:cxnSpLocks noChangeShapeType="1"/>
          </p:cNvCxnSpPr>
          <p:nvPr/>
        </p:nvCxnSpPr>
        <p:spPr bwMode="auto">
          <a:xfrm flipV="1">
            <a:off x="2143125" y="4648200"/>
            <a:ext cx="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89226" name="AutoShape 138"/>
          <p:cNvCxnSpPr>
            <a:cxnSpLocks noChangeShapeType="1"/>
            <a:stCxn id="89217" idx="1"/>
            <a:endCxn id="89224" idx="3"/>
          </p:cNvCxnSpPr>
          <p:nvPr/>
        </p:nvCxnSpPr>
        <p:spPr bwMode="auto">
          <a:xfrm rot="10800000" flipV="1">
            <a:off x="2562225" y="1866900"/>
            <a:ext cx="609600" cy="3009900"/>
          </a:xfrm>
          <a:prstGeom prst="bentConnector3">
            <a:avLst>
              <a:gd name="adj1" fmla="val 31509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89227" name="Rectangle 139"/>
          <p:cNvSpPr>
            <a:spLocks noChangeArrowheads="1"/>
          </p:cNvSpPr>
          <p:nvPr/>
        </p:nvSpPr>
        <p:spPr bwMode="auto">
          <a:xfrm>
            <a:off x="127000" y="4800600"/>
            <a:ext cx="142875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Otros Servicios</a:t>
            </a:r>
          </a:p>
          <a:p>
            <a:pPr algn="ctr"/>
            <a:r>
              <a:rPr lang="es-ES_tradnl" sz="1000">
                <a:latin typeface="Arial" charset="0"/>
              </a:rPr>
              <a:t>Publicidad,</a:t>
            </a:r>
            <a:r>
              <a:rPr lang="es-ES_tradnl" sz="600">
                <a:latin typeface="Arial" charset="0"/>
              </a:rPr>
              <a:t> </a:t>
            </a:r>
          </a:p>
          <a:p>
            <a:pPr algn="ctr"/>
            <a:r>
              <a:rPr lang="es-ES_tradnl" sz="1000">
                <a:latin typeface="Arial" charset="0"/>
              </a:rPr>
              <a:t>Vigilancia y Seguridad,</a:t>
            </a:r>
          </a:p>
          <a:p>
            <a:pPr algn="ctr"/>
            <a:r>
              <a:rPr lang="es-ES_tradnl" sz="1000">
                <a:latin typeface="Arial" charset="0"/>
              </a:rPr>
              <a:t>Locales, Alimentación,</a:t>
            </a:r>
          </a:p>
          <a:p>
            <a:pPr algn="ctr"/>
            <a:r>
              <a:rPr lang="es-ES_tradnl" sz="1000">
                <a:latin typeface="Arial" charset="0"/>
              </a:rPr>
              <a:t>Auditoría, Contabilidad,</a:t>
            </a:r>
          </a:p>
          <a:p>
            <a:pPr algn="ctr"/>
            <a:r>
              <a:rPr lang="es-ES_tradnl" sz="1000">
                <a:latin typeface="Arial" charset="0"/>
              </a:rPr>
              <a:t>Informática, Legales</a:t>
            </a:r>
            <a:endParaRPr lang="es-ES_tradnl" sz="900">
              <a:latin typeface="Arial" charset="0"/>
            </a:endParaRPr>
          </a:p>
        </p:txBody>
      </p:sp>
      <p:cxnSp>
        <p:nvCxnSpPr>
          <p:cNvPr id="89228" name="AutoShape 140"/>
          <p:cNvCxnSpPr>
            <a:cxnSpLocks noChangeShapeType="1"/>
            <a:stCxn id="89212" idx="1"/>
            <a:endCxn id="89214" idx="1"/>
          </p:cNvCxnSpPr>
          <p:nvPr/>
        </p:nvCxnSpPr>
        <p:spPr bwMode="auto">
          <a:xfrm rot="10800000" flipV="1">
            <a:off x="5067300" y="3590925"/>
            <a:ext cx="19050" cy="879475"/>
          </a:xfrm>
          <a:prstGeom prst="bentConnector3">
            <a:avLst>
              <a:gd name="adj1" fmla="val 866667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sp>
        <p:nvSpPr>
          <p:cNvPr id="89229" name="Line 141"/>
          <p:cNvSpPr>
            <a:spLocks noChangeShapeType="1"/>
          </p:cNvSpPr>
          <p:nvPr/>
        </p:nvSpPr>
        <p:spPr bwMode="auto">
          <a:xfrm flipV="1">
            <a:off x="2409825" y="2714625"/>
            <a:ext cx="0" cy="10477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230" name="Line 142"/>
          <p:cNvSpPr>
            <a:spLocks noChangeShapeType="1"/>
          </p:cNvSpPr>
          <p:nvPr/>
        </p:nvSpPr>
        <p:spPr bwMode="auto">
          <a:xfrm flipH="1" flipV="1">
            <a:off x="708025" y="2352675"/>
            <a:ext cx="6350" cy="895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231" name="Line 143"/>
          <p:cNvSpPr>
            <a:spLocks noChangeShapeType="1"/>
          </p:cNvSpPr>
          <p:nvPr/>
        </p:nvSpPr>
        <p:spPr bwMode="auto">
          <a:xfrm flipH="1" flipV="1">
            <a:off x="717550" y="2362200"/>
            <a:ext cx="0" cy="581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89232" name="AutoShape 144"/>
          <p:cNvCxnSpPr>
            <a:cxnSpLocks noChangeShapeType="1"/>
            <a:stCxn id="89198" idx="3"/>
            <a:endCxn id="89195" idx="1"/>
          </p:cNvCxnSpPr>
          <p:nvPr/>
        </p:nvCxnSpPr>
        <p:spPr bwMode="auto">
          <a:xfrm flipV="1">
            <a:off x="1092200" y="4076700"/>
            <a:ext cx="250825" cy="152400"/>
          </a:xfrm>
          <a:prstGeom prst="bentConnector3">
            <a:avLst>
              <a:gd name="adj1" fmla="val 41769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89233" name="AutoShape 145"/>
          <p:cNvCxnSpPr>
            <a:cxnSpLocks noChangeShapeType="1"/>
            <a:stCxn id="89197" idx="3"/>
            <a:endCxn id="89195" idx="1"/>
          </p:cNvCxnSpPr>
          <p:nvPr/>
        </p:nvCxnSpPr>
        <p:spPr bwMode="auto">
          <a:xfrm>
            <a:off x="1139825" y="3854450"/>
            <a:ext cx="203200" cy="222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89234" name="AutoShape 146"/>
          <p:cNvCxnSpPr>
            <a:cxnSpLocks noChangeShapeType="1"/>
            <a:stCxn id="89231" idx="1"/>
            <a:endCxn id="89197" idx="0"/>
          </p:cNvCxnSpPr>
          <p:nvPr/>
        </p:nvCxnSpPr>
        <p:spPr bwMode="auto">
          <a:xfrm flipH="1">
            <a:off x="706438" y="2362200"/>
            <a:ext cx="11112" cy="13081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grpSp>
        <p:nvGrpSpPr>
          <p:cNvPr id="89235" name="Group 147"/>
          <p:cNvGrpSpPr>
            <a:grpSpLocks/>
          </p:cNvGrpSpPr>
          <p:nvPr/>
        </p:nvGrpSpPr>
        <p:grpSpPr bwMode="auto">
          <a:xfrm>
            <a:off x="838200" y="4521200"/>
            <a:ext cx="2025650" cy="279400"/>
            <a:chOff x="528" y="3712"/>
            <a:chExt cx="1276" cy="176"/>
          </a:xfrm>
        </p:grpSpPr>
        <p:sp>
          <p:nvSpPr>
            <p:cNvPr id="89236" name="Line 148"/>
            <p:cNvSpPr>
              <a:spLocks noChangeShapeType="1"/>
            </p:cNvSpPr>
            <p:nvPr/>
          </p:nvSpPr>
          <p:spPr bwMode="auto">
            <a:xfrm>
              <a:off x="1804" y="3712"/>
              <a:ext cx="0" cy="12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37" name="Line 149"/>
            <p:cNvSpPr>
              <a:spLocks noChangeShapeType="1"/>
            </p:cNvSpPr>
            <p:nvPr/>
          </p:nvSpPr>
          <p:spPr bwMode="auto">
            <a:xfrm flipH="1">
              <a:off x="528" y="3840"/>
              <a:ext cx="127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38" name="Line 150"/>
            <p:cNvSpPr>
              <a:spLocks noChangeShapeType="1"/>
            </p:cNvSpPr>
            <p:nvPr/>
          </p:nvSpPr>
          <p:spPr bwMode="auto">
            <a:xfrm>
              <a:off x="528" y="3840"/>
              <a:ext cx="0" cy="4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9239" name="Rectangle 151"/>
          <p:cNvSpPr>
            <a:spLocks noChangeArrowheads="1"/>
          </p:cNvSpPr>
          <p:nvPr/>
        </p:nvSpPr>
        <p:spPr bwMode="auto">
          <a:xfrm>
            <a:off x="4800600" y="2181225"/>
            <a:ext cx="3190875" cy="1209675"/>
          </a:xfrm>
          <a:prstGeom prst="rect">
            <a:avLst/>
          </a:prstGeom>
          <a:solidFill>
            <a:srgbClr val="FFCC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89240" name="Rectangle 152"/>
          <p:cNvSpPr>
            <a:spLocks noChangeArrowheads="1"/>
          </p:cNvSpPr>
          <p:nvPr/>
        </p:nvSpPr>
        <p:spPr bwMode="auto">
          <a:xfrm>
            <a:off x="4876800" y="2609850"/>
            <a:ext cx="63817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</a:t>
            </a:r>
          </a:p>
        </p:txBody>
      </p:sp>
      <p:sp>
        <p:nvSpPr>
          <p:cNvPr id="89241" name="Rectangle 153"/>
          <p:cNvSpPr>
            <a:spLocks noChangeArrowheads="1"/>
          </p:cNvSpPr>
          <p:nvPr/>
        </p:nvSpPr>
        <p:spPr bwMode="auto">
          <a:xfrm>
            <a:off x="5753100" y="2371725"/>
            <a:ext cx="990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 propio</a:t>
            </a:r>
          </a:p>
        </p:txBody>
      </p:sp>
      <p:sp>
        <p:nvSpPr>
          <p:cNvPr id="89242" name="Rectangle 154"/>
          <p:cNvSpPr>
            <a:spLocks noChangeArrowheads="1"/>
          </p:cNvSpPr>
          <p:nvPr/>
        </p:nvSpPr>
        <p:spPr bwMode="auto">
          <a:xfrm>
            <a:off x="7086600" y="2886075"/>
            <a:ext cx="838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Nacional</a:t>
            </a:r>
          </a:p>
        </p:txBody>
      </p:sp>
      <p:sp>
        <p:nvSpPr>
          <p:cNvPr id="89243" name="Rectangle 155"/>
          <p:cNvSpPr>
            <a:spLocks noChangeArrowheads="1"/>
          </p:cNvSpPr>
          <p:nvPr/>
        </p:nvSpPr>
        <p:spPr bwMode="auto">
          <a:xfrm>
            <a:off x="7086600" y="2371725"/>
            <a:ext cx="838200" cy="371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Inversión</a:t>
            </a:r>
          </a:p>
          <a:p>
            <a:pPr algn="ctr"/>
            <a:r>
              <a:rPr lang="es-ES_tradnl" sz="1200">
                <a:latin typeface="Arial" charset="0"/>
              </a:rPr>
              <a:t>Extranjera</a:t>
            </a:r>
          </a:p>
        </p:txBody>
      </p:sp>
      <p:sp>
        <p:nvSpPr>
          <p:cNvPr id="89244" name="Rectangle 156"/>
          <p:cNvSpPr>
            <a:spLocks noChangeArrowheads="1"/>
          </p:cNvSpPr>
          <p:nvPr/>
        </p:nvSpPr>
        <p:spPr bwMode="auto">
          <a:xfrm>
            <a:off x="5753100" y="2752725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 de </a:t>
            </a:r>
          </a:p>
          <a:p>
            <a:pPr algn="ctr"/>
            <a:r>
              <a:rPr lang="es-ES_tradnl" sz="1200">
                <a:latin typeface="Arial" charset="0"/>
              </a:rPr>
              <a:t>terceros</a:t>
            </a:r>
          </a:p>
        </p:txBody>
      </p:sp>
      <p:grpSp>
        <p:nvGrpSpPr>
          <p:cNvPr id="89245" name="Group 157"/>
          <p:cNvGrpSpPr>
            <a:grpSpLocks/>
          </p:cNvGrpSpPr>
          <p:nvPr/>
        </p:nvGrpSpPr>
        <p:grpSpPr bwMode="auto">
          <a:xfrm>
            <a:off x="6745288" y="2524125"/>
            <a:ext cx="342900" cy="457200"/>
            <a:chOff x="4249" y="1590"/>
            <a:chExt cx="216" cy="288"/>
          </a:xfrm>
        </p:grpSpPr>
        <p:cxnSp>
          <p:nvCxnSpPr>
            <p:cNvPr id="89246" name="AutoShape 158"/>
            <p:cNvCxnSpPr>
              <a:cxnSpLocks noChangeShapeType="1"/>
            </p:cNvCxnSpPr>
            <p:nvPr/>
          </p:nvCxnSpPr>
          <p:spPr bwMode="auto">
            <a:xfrm flipV="1">
              <a:off x="4320" y="1734"/>
              <a:ext cx="66" cy="47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  <p:cxnSp>
          <p:nvCxnSpPr>
            <p:cNvPr id="89247" name="AutoShape 159"/>
            <p:cNvCxnSpPr>
              <a:cxnSpLocks noChangeShapeType="1"/>
            </p:cNvCxnSpPr>
            <p:nvPr/>
          </p:nvCxnSpPr>
          <p:spPr bwMode="auto">
            <a:xfrm>
              <a:off x="4249" y="1590"/>
              <a:ext cx="1" cy="288"/>
            </a:xfrm>
            <a:prstGeom prst="bentConnector3">
              <a:avLst>
                <a:gd name="adj1" fmla="val 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9248" name="AutoShape 160"/>
            <p:cNvCxnSpPr>
              <a:cxnSpLocks noChangeShapeType="1"/>
            </p:cNvCxnSpPr>
            <p:nvPr/>
          </p:nvCxnSpPr>
          <p:spPr bwMode="auto">
            <a:xfrm>
              <a:off x="4464" y="1590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89249" name="Group 161"/>
          <p:cNvGrpSpPr>
            <a:grpSpLocks/>
          </p:cNvGrpSpPr>
          <p:nvPr/>
        </p:nvGrpSpPr>
        <p:grpSpPr bwMode="auto">
          <a:xfrm>
            <a:off x="5514975" y="2524125"/>
            <a:ext cx="230188" cy="457200"/>
            <a:chOff x="3474" y="1590"/>
            <a:chExt cx="145" cy="288"/>
          </a:xfrm>
        </p:grpSpPr>
        <p:cxnSp>
          <p:nvCxnSpPr>
            <p:cNvPr id="89250" name="AutoShape 162"/>
            <p:cNvCxnSpPr>
              <a:cxnSpLocks noChangeShapeType="1"/>
            </p:cNvCxnSpPr>
            <p:nvPr/>
          </p:nvCxnSpPr>
          <p:spPr bwMode="auto">
            <a:xfrm>
              <a:off x="3618" y="1590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89251" name="AutoShape 163"/>
            <p:cNvCxnSpPr>
              <a:cxnSpLocks noChangeShapeType="1"/>
            </p:cNvCxnSpPr>
            <p:nvPr/>
          </p:nvCxnSpPr>
          <p:spPr bwMode="auto">
            <a:xfrm>
              <a:off x="3474" y="1734"/>
              <a:ext cx="66" cy="1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</p:grpSp>
      <p:cxnSp>
        <p:nvCxnSpPr>
          <p:cNvPr id="89252" name="AutoShape 164"/>
          <p:cNvCxnSpPr>
            <a:cxnSpLocks noChangeShapeType="1"/>
          </p:cNvCxnSpPr>
          <p:nvPr/>
        </p:nvCxnSpPr>
        <p:spPr bwMode="auto">
          <a:xfrm>
            <a:off x="3100388" y="1343025"/>
            <a:ext cx="2095500" cy="1266825"/>
          </a:xfrm>
          <a:prstGeom prst="bentConnector2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89253" name="Rectangle 165"/>
          <p:cNvSpPr>
            <a:spLocks noChangeArrowheads="1"/>
          </p:cNvSpPr>
          <p:nvPr/>
        </p:nvSpPr>
        <p:spPr bwMode="auto">
          <a:xfrm>
            <a:off x="2486025" y="1228725"/>
            <a:ext cx="614363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Crédito</a:t>
            </a:r>
          </a:p>
        </p:txBody>
      </p:sp>
      <p:sp>
        <p:nvSpPr>
          <p:cNvPr id="89254" name="Rectangle 166"/>
          <p:cNvSpPr>
            <a:spLocks noChangeArrowheads="1"/>
          </p:cNvSpPr>
          <p:nvPr/>
        </p:nvSpPr>
        <p:spPr bwMode="auto">
          <a:xfrm>
            <a:off x="8086725" y="30765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SIBOIF</a:t>
            </a:r>
            <a:endParaRPr lang="es-ES_tradnl" sz="1000">
              <a:latin typeface="Arial" charset="0"/>
            </a:endParaRPr>
          </a:p>
        </p:txBody>
      </p:sp>
      <p:sp>
        <p:nvSpPr>
          <p:cNvPr id="89255" name="Rectangle 167"/>
          <p:cNvSpPr>
            <a:spLocks noChangeArrowheads="1"/>
          </p:cNvSpPr>
          <p:nvPr/>
        </p:nvSpPr>
        <p:spPr bwMode="auto">
          <a:xfrm>
            <a:off x="8086725" y="36861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BCN</a:t>
            </a:r>
          </a:p>
        </p:txBody>
      </p:sp>
      <p:cxnSp>
        <p:nvCxnSpPr>
          <p:cNvPr id="89256" name="AutoShape 168"/>
          <p:cNvCxnSpPr>
            <a:cxnSpLocks noChangeShapeType="1"/>
            <a:stCxn id="89255" idx="0"/>
            <a:endCxn id="89254" idx="2"/>
          </p:cNvCxnSpPr>
          <p:nvPr/>
        </p:nvCxnSpPr>
        <p:spPr bwMode="auto">
          <a:xfrm flipV="1">
            <a:off x="8582025" y="3429000"/>
            <a:ext cx="0" cy="257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89257" name="AutoShape 169"/>
          <p:cNvCxnSpPr>
            <a:cxnSpLocks noChangeShapeType="1"/>
          </p:cNvCxnSpPr>
          <p:nvPr/>
        </p:nvCxnSpPr>
        <p:spPr bwMode="auto">
          <a:xfrm>
            <a:off x="3100388" y="1343025"/>
            <a:ext cx="4986337" cy="1909763"/>
          </a:xfrm>
          <a:prstGeom prst="bentConnector3">
            <a:avLst>
              <a:gd name="adj1" fmla="val 34319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89258" name="Rectangle 170"/>
          <p:cNvSpPr>
            <a:spLocks noChangeArrowheads="1"/>
          </p:cNvSpPr>
          <p:nvPr/>
        </p:nvSpPr>
        <p:spPr bwMode="auto">
          <a:xfrm>
            <a:off x="7010400" y="342900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</a:t>
            </a:r>
          </a:p>
          <a:p>
            <a:pPr algn="ctr"/>
            <a:r>
              <a:rPr lang="es-ES_tradnl" sz="1200">
                <a:latin typeface="Arial" charset="0"/>
              </a:rPr>
              <a:t>Cámaras</a:t>
            </a:r>
            <a:endParaRPr lang="es-ES_tradnl" sz="1000">
              <a:latin typeface="Arial" charset="0"/>
            </a:endParaRPr>
          </a:p>
        </p:txBody>
      </p:sp>
      <p:sp>
        <p:nvSpPr>
          <p:cNvPr id="89259" name="Rectangle 171"/>
          <p:cNvSpPr>
            <a:spLocks noChangeArrowheads="1"/>
          </p:cNvSpPr>
          <p:nvPr/>
        </p:nvSpPr>
        <p:spPr bwMode="auto">
          <a:xfrm>
            <a:off x="6562725" y="3848100"/>
            <a:ext cx="13716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MIFIC-INPYME</a:t>
            </a:r>
          </a:p>
          <a:p>
            <a:pPr algn="ctr"/>
            <a:r>
              <a:rPr lang="es-ES_tradnl" sz="1200">
                <a:latin typeface="Arial" charset="0"/>
              </a:rPr>
              <a:t>INDE-Otros</a:t>
            </a:r>
            <a:endParaRPr lang="es-ES_tradnl" sz="1000">
              <a:latin typeface="Arial" charset="0"/>
            </a:endParaRPr>
          </a:p>
        </p:txBody>
      </p:sp>
      <p:sp>
        <p:nvSpPr>
          <p:cNvPr id="89260" name="Rectangle 172"/>
          <p:cNvSpPr>
            <a:spLocks noChangeArrowheads="1"/>
          </p:cNvSpPr>
          <p:nvPr/>
        </p:nvSpPr>
        <p:spPr bwMode="auto">
          <a:xfrm>
            <a:off x="6562725" y="430530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CNU-Universidades</a:t>
            </a:r>
            <a:endParaRPr lang="es-ES_tradnl" sz="1000">
              <a:latin typeface="Arial" charset="0"/>
            </a:endParaRPr>
          </a:p>
        </p:txBody>
      </p:sp>
      <p:sp>
        <p:nvSpPr>
          <p:cNvPr id="89261" name="Rectangle 173"/>
          <p:cNvSpPr>
            <a:spLocks noChangeArrowheads="1"/>
          </p:cNvSpPr>
          <p:nvPr/>
        </p:nvSpPr>
        <p:spPr bwMode="auto">
          <a:xfrm>
            <a:off x="6934200" y="4953000"/>
            <a:ext cx="13716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MINED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62" name="AutoShape 174"/>
          <p:cNvCxnSpPr>
            <a:cxnSpLocks noChangeShapeType="1"/>
          </p:cNvCxnSpPr>
          <p:nvPr/>
        </p:nvCxnSpPr>
        <p:spPr bwMode="auto">
          <a:xfrm flipV="1">
            <a:off x="5857875" y="3576638"/>
            <a:ext cx="1119188" cy="4762"/>
          </a:xfrm>
          <a:prstGeom prst="straightConnector1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</p:cxnSp>
      <p:cxnSp>
        <p:nvCxnSpPr>
          <p:cNvPr id="89263" name="AutoShape 175"/>
          <p:cNvCxnSpPr>
            <a:cxnSpLocks noChangeShapeType="1"/>
            <a:stCxn id="89260" idx="1"/>
          </p:cNvCxnSpPr>
          <p:nvPr/>
        </p:nvCxnSpPr>
        <p:spPr bwMode="auto">
          <a:xfrm rot="10800000">
            <a:off x="6143625" y="4057650"/>
            <a:ext cx="419100" cy="361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cxnSp>
        <p:nvCxnSpPr>
          <p:cNvPr id="89264" name="AutoShape 176"/>
          <p:cNvCxnSpPr>
            <a:cxnSpLocks noChangeShapeType="1"/>
          </p:cNvCxnSpPr>
          <p:nvPr/>
        </p:nvCxnSpPr>
        <p:spPr bwMode="auto">
          <a:xfrm rot="10800000" flipV="1">
            <a:off x="6134100" y="3581400"/>
            <a:ext cx="800100" cy="48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sp>
        <p:nvSpPr>
          <p:cNvPr id="89265" name="Rectangle 177"/>
          <p:cNvSpPr>
            <a:spLocks noChangeArrowheads="1"/>
          </p:cNvSpPr>
          <p:nvPr/>
        </p:nvSpPr>
        <p:spPr bwMode="auto">
          <a:xfrm>
            <a:off x="5867400" y="4981575"/>
            <a:ext cx="8382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INSS</a:t>
            </a:r>
            <a:endParaRPr lang="es-ES_tradnl" sz="1000">
              <a:latin typeface="Arial" charset="0"/>
            </a:endParaRPr>
          </a:p>
        </p:txBody>
      </p:sp>
      <p:sp>
        <p:nvSpPr>
          <p:cNvPr id="89266" name="Rectangle 178"/>
          <p:cNvSpPr>
            <a:spLocks noChangeArrowheads="1"/>
          </p:cNvSpPr>
          <p:nvPr/>
        </p:nvSpPr>
        <p:spPr bwMode="auto">
          <a:xfrm>
            <a:off x="6289675" y="61626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CSJ</a:t>
            </a:r>
            <a:endParaRPr lang="es-ES_tradnl" sz="1000">
              <a:latin typeface="Arial" charset="0"/>
            </a:endParaRPr>
          </a:p>
        </p:txBody>
      </p:sp>
      <p:sp>
        <p:nvSpPr>
          <p:cNvPr id="89267" name="Rectangle 179"/>
          <p:cNvSpPr>
            <a:spLocks noChangeArrowheads="1"/>
          </p:cNvSpPr>
          <p:nvPr/>
        </p:nvSpPr>
        <p:spPr bwMode="auto">
          <a:xfrm>
            <a:off x="7366000" y="617220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Policía</a:t>
            </a:r>
            <a:endParaRPr lang="es-ES_tradnl" sz="1000">
              <a:latin typeface="Arial" charset="0"/>
            </a:endParaRPr>
          </a:p>
        </p:txBody>
      </p:sp>
      <p:sp>
        <p:nvSpPr>
          <p:cNvPr id="89268" name="Line 180"/>
          <p:cNvSpPr>
            <a:spLocks noChangeShapeType="1"/>
          </p:cNvSpPr>
          <p:nvPr/>
        </p:nvSpPr>
        <p:spPr bwMode="auto">
          <a:xfrm flipH="1">
            <a:off x="6324600" y="4057650"/>
            <a:ext cx="22860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269" name="Rectangle 181"/>
          <p:cNvSpPr>
            <a:spLocks noChangeArrowheads="1"/>
          </p:cNvSpPr>
          <p:nvPr/>
        </p:nvSpPr>
        <p:spPr bwMode="auto">
          <a:xfrm>
            <a:off x="6934200" y="46291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INATEC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70" name="AutoShape 182"/>
          <p:cNvCxnSpPr>
            <a:cxnSpLocks noChangeShapeType="1"/>
            <a:endCxn id="89269" idx="1"/>
          </p:cNvCxnSpPr>
          <p:nvPr/>
        </p:nvCxnSpPr>
        <p:spPr bwMode="auto">
          <a:xfrm>
            <a:off x="6143625" y="4057650"/>
            <a:ext cx="790575" cy="685800"/>
          </a:xfrm>
          <a:prstGeom prst="bentConnector3">
            <a:avLst>
              <a:gd name="adj1" fmla="val 25903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grpSp>
        <p:nvGrpSpPr>
          <p:cNvPr id="89271" name="Group 183"/>
          <p:cNvGrpSpPr>
            <a:grpSpLocks/>
          </p:cNvGrpSpPr>
          <p:nvPr/>
        </p:nvGrpSpPr>
        <p:grpSpPr bwMode="auto">
          <a:xfrm>
            <a:off x="76200" y="6096000"/>
            <a:ext cx="2057400" cy="685800"/>
            <a:chOff x="96" y="3792"/>
            <a:chExt cx="1296" cy="432"/>
          </a:xfrm>
        </p:grpSpPr>
        <p:sp>
          <p:nvSpPr>
            <p:cNvPr id="89272" name="Rectangle 184"/>
            <p:cNvSpPr>
              <a:spLocks noChangeArrowheads="1"/>
            </p:cNvSpPr>
            <p:nvPr/>
          </p:nvSpPr>
          <p:spPr bwMode="auto">
            <a:xfrm>
              <a:off x="432" y="3792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Impuestos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273" name="Rectangle 185"/>
            <p:cNvSpPr>
              <a:spLocks noChangeArrowheads="1"/>
            </p:cNvSpPr>
            <p:nvPr/>
          </p:nvSpPr>
          <p:spPr bwMode="auto">
            <a:xfrm>
              <a:off x="96" y="408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MHCP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89274" name="Rectangle 186"/>
            <p:cNvSpPr>
              <a:spLocks noChangeArrowheads="1"/>
            </p:cNvSpPr>
            <p:nvPr/>
          </p:nvSpPr>
          <p:spPr bwMode="auto">
            <a:xfrm>
              <a:off x="768" y="408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Alcaldías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89275" name="AutoShape 187"/>
            <p:cNvCxnSpPr>
              <a:cxnSpLocks noChangeShapeType="1"/>
              <a:stCxn id="89272" idx="2"/>
              <a:endCxn id="89273" idx="0"/>
            </p:cNvCxnSpPr>
            <p:nvPr/>
          </p:nvCxnSpPr>
          <p:spPr bwMode="auto">
            <a:xfrm rot="5400000">
              <a:off x="504" y="3840"/>
              <a:ext cx="144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89276" name="AutoShape 188"/>
            <p:cNvCxnSpPr>
              <a:cxnSpLocks noChangeShapeType="1"/>
              <a:stCxn id="89272" idx="2"/>
              <a:endCxn id="89274" idx="0"/>
            </p:cNvCxnSpPr>
            <p:nvPr/>
          </p:nvCxnSpPr>
          <p:spPr bwMode="auto">
            <a:xfrm rot="16200000" flipH="1">
              <a:off x="840" y="3840"/>
              <a:ext cx="144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89277" name="Rectangle 189"/>
          <p:cNvSpPr>
            <a:spLocks noChangeArrowheads="1"/>
          </p:cNvSpPr>
          <p:nvPr/>
        </p:nvSpPr>
        <p:spPr bwMode="auto">
          <a:xfrm>
            <a:off x="1676400" y="5219700"/>
            <a:ext cx="1447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</a:t>
            </a:r>
            <a:endParaRPr lang="es-ES_tradnl" sz="1000">
              <a:latin typeface="Arial" charset="0"/>
            </a:endParaRPr>
          </a:p>
        </p:txBody>
      </p:sp>
      <p:sp>
        <p:nvSpPr>
          <p:cNvPr id="89278" name="Rectangle 190"/>
          <p:cNvSpPr>
            <a:spLocks noChangeArrowheads="1"/>
          </p:cNvSpPr>
          <p:nvPr/>
        </p:nvSpPr>
        <p:spPr bwMode="auto">
          <a:xfrm>
            <a:off x="2819400" y="61626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MINSA-MTI</a:t>
            </a:r>
          </a:p>
          <a:p>
            <a:pPr algn="ctr"/>
            <a:r>
              <a:rPr lang="es-ES_tradnl" sz="1200">
                <a:latin typeface="Arial" charset="0"/>
              </a:rPr>
              <a:t>-MIFIC</a:t>
            </a:r>
          </a:p>
        </p:txBody>
      </p:sp>
      <p:sp>
        <p:nvSpPr>
          <p:cNvPr id="89279" name="Rectangle 191"/>
          <p:cNvSpPr>
            <a:spLocks noChangeArrowheads="1"/>
          </p:cNvSpPr>
          <p:nvPr/>
        </p:nvSpPr>
        <p:spPr bwMode="auto">
          <a:xfrm>
            <a:off x="1657350" y="567690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MARENA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80" name="AutoShape 192"/>
          <p:cNvCxnSpPr>
            <a:cxnSpLocks noChangeShapeType="1"/>
          </p:cNvCxnSpPr>
          <p:nvPr/>
        </p:nvCxnSpPr>
        <p:spPr bwMode="auto">
          <a:xfrm flipV="1">
            <a:off x="3109913" y="5792788"/>
            <a:ext cx="219075" cy="3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89281" name="Rectangle 193"/>
          <p:cNvSpPr>
            <a:spLocks noChangeArrowheads="1"/>
          </p:cNvSpPr>
          <p:nvPr/>
        </p:nvSpPr>
        <p:spPr bwMode="auto">
          <a:xfrm>
            <a:off x="3886200" y="6162675"/>
            <a:ext cx="1066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82" name="AutoShape 194"/>
          <p:cNvCxnSpPr>
            <a:cxnSpLocks noChangeShapeType="1"/>
            <a:endCxn id="89278" idx="0"/>
          </p:cNvCxnSpPr>
          <p:nvPr/>
        </p:nvCxnSpPr>
        <p:spPr bwMode="auto">
          <a:xfrm rot="5400000">
            <a:off x="3114675" y="5229225"/>
            <a:ext cx="1133475" cy="733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cxnSp>
        <p:nvCxnSpPr>
          <p:cNvPr id="89283" name="AutoShape 195"/>
          <p:cNvCxnSpPr>
            <a:cxnSpLocks noChangeShapeType="1"/>
          </p:cNvCxnSpPr>
          <p:nvPr/>
        </p:nvCxnSpPr>
        <p:spPr bwMode="auto">
          <a:xfrm rot="16200000" flipH="1">
            <a:off x="3648075" y="5391150"/>
            <a:ext cx="1171575" cy="371475"/>
          </a:xfrm>
          <a:prstGeom prst="bentConnector3">
            <a:avLst>
              <a:gd name="adj1" fmla="val 51486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cxnSp>
        <p:nvCxnSpPr>
          <p:cNvPr id="89284" name="AutoShape 196"/>
          <p:cNvCxnSpPr>
            <a:cxnSpLocks noChangeShapeType="1"/>
            <a:stCxn id="89277" idx="3"/>
          </p:cNvCxnSpPr>
          <p:nvPr/>
        </p:nvCxnSpPr>
        <p:spPr bwMode="auto">
          <a:xfrm>
            <a:off x="3124200" y="5395913"/>
            <a:ext cx="161925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89285" name="Rectangle 197"/>
          <p:cNvSpPr>
            <a:spLocks noChangeArrowheads="1"/>
          </p:cNvSpPr>
          <p:nvPr/>
        </p:nvSpPr>
        <p:spPr bwMode="auto">
          <a:xfrm>
            <a:off x="1895475" y="6000750"/>
            <a:ext cx="685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MHCP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86" name="AutoShape 198"/>
          <p:cNvCxnSpPr>
            <a:cxnSpLocks noChangeShapeType="1"/>
            <a:endCxn id="89272" idx="3"/>
          </p:cNvCxnSpPr>
          <p:nvPr/>
        </p:nvCxnSpPr>
        <p:spPr bwMode="auto">
          <a:xfrm flipH="1">
            <a:off x="1600200" y="6170613"/>
            <a:ext cx="288925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89287" name="Group 199"/>
          <p:cNvGrpSpPr>
            <a:grpSpLocks/>
          </p:cNvGrpSpPr>
          <p:nvPr/>
        </p:nvGrpSpPr>
        <p:grpSpPr bwMode="auto">
          <a:xfrm>
            <a:off x="2574925" y="5207000"/>
            <a:ext cx="2295525" cy="914400"/>
            <a:chOff x="-1728" y="3288"/>
            <a:chExt cx="1458" cy="576"/>
          </a:xfrm>
        </p:grpSpPr>
        <p:sp>
          <p:nvSpPr>
            <p:cNvPr id="89288" name="Line 200"/>
            <p:cNvSpPr>
              <a:spLocks noChangeShapeType="1"/>
            </p:cNvSpPr>
            <p:nvPr/>
          </p:nvSpPr>
          <p:spPr bwMode="auto">
            <a:xfrm flipH="1">
              <a:off x="-1344" y="3288"/>
              <a:ext cx="107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89" name="Line 201"/>
            <p:cNvSpPr>
              <a:spLocks noChangeShapeType="1"/>
            </p:cNvSpPr>
            <p:nvPr/>
          </p:nvSpPr>
          <p:spPr bwMode="auto">
            <a:xfrm>
              <a:off x="-1344" y="3288"/>
              <a:ext cx="0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90" name="Line 202"/>
            <p:cNvSpPr>
              <a:spLocks noChangeShapeType="1"/>
            </p:cNvSpPr>
            <p:nvPr/>
          </p:nvSpPr>
          <p:spPr bwMode="auto">
            <a:xfrm flipH="1">
              <a:off x="-1728" y="3864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9291" name="Rectangle 203"/>
          <p:cNvSpPr>
            <a:spLocks noChangeArrowheads="1"/>
          </p:cNvSpPr>
          <p:nvPr/>
        </p:nvSpPr>
        <p:spPr bwMode="auto">
          <a:xfrm>
            <a:off x="4648200" y="5286375"/>
            <a:ext cx="1193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Universidades</a:t>
            </a:r>
            <a:endParaRPr lang="es-ES_tradnl" sz="1000">
              <a:latin typeface="Arial" charset="0"/>
            </a:endParaRPr>
          </a:p>
        </p:txBody>
      </p:sp>
      <p:cxnSp>
        <p:nvCxnSpPr>
          <p:cNvPr id="89292" name="AutoShape 204"/>
          <p:cNvCxnSpPr>
            <a:cxnSpLocks noChangeShapeType="1"/>
            <a:stCxn id="89291" idx="2"/>
            <a:endCxn id="89326" idx="0"/>
          </p:cNvCxnSpPr>
          <p:nvPr/>
        </p:nvCxnSpPr>
        <p:spPr bwMode="auto">
          <a:xfrm flipH="1">
            <a:off x="5243513" y="5638800"/>
            <a:ext cx="1587" cy="1047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89293" name="Rectangle 205"/>
          <p:cNvSpPr>
            <a:spLocks noChangeArrowheads="1"/>
          </p:cNvSpPr>
          <p:nvPr/>
        </p:nvSpPr>
        <p:spPr bwMode="auto">
          <a:xfrm>
            <a:off x="4829175" y="485775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MITRAB</a:t>
            </a:r>
            <a:endParaRPr lang="es-ES_tradnl" sz="1000">
              <a:latin typeface="Arial" charset="0"/>
            </a:endParaRPr>
          </a:p>
        </p:txBody>
      </p:sp>
      <p:sp>
        <p:nvSpPr>
          <p:cNvPr id="89294" name="Rectangle 206"/>
          <p:cNvSpPr>
            <a:spLocks noChangeArrowheads="1"/>
          </p:cNvSpPr>
          <p:nvPr/>
        </p:nvSpPr>
        <p:spPr bwMode="auto">
          <a:xfrm>
            <a:off x="5099050" y="6165850"/>
            <a:ext cx="1066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</a:t>
            </a:r>
            <a:endParaRPr lang="es-ES_tradnl" sz="1000">
              <a:latin typeface="Arial" charset="0"/>
            </a:endParaRPr>
          </a:p>
        </p:txBody>
      </p:sp>
      <p:grpSp>
        <p:nvGrpSpPr>
          <p:cNvPr id="89295" name="Group 207"/>
          <p:cNvGrpSpPr>
            <a:grpSpLocks/>
          </p:cNvGrpSpPr>
          <p:nvPr/>
        </p:nvGrpSpPr>
        <p:grpSpPr bwMode="auto">
          <a:xfrm>
            <a:off x="1085850" y="4229100"/>
            <a:ext cx="3344863" cy="1371600"/>
            <a:chOff x="-2112" y="2684"/>
            <a:chExt cx="2079" cy="844"/>
          </a:xfrm>
        </p:grpSpPr>
        <p:sp>
          <p:nvSpPr>
            <p:cNvPr id="89296" name="Line 208"/>
            <p:cNvSpPr>
              <a:spLocks noChangeShapeType="1"/>
            </p:cNvSpPr>
            <p:nvPr/>
          </p:nvSpPr>
          <p:spPr bwMode="auto">
            <a:xfrm>
              <a:off x="-1056" y="3192"/>
              <a:ext cx="102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97" name="Line 209"/>
            <p:cNvSpPr>
              <a:spLocks noChangeShapeType="1"/>
            </p:cNvSpPr>
            <p:nvPr/>
          </p:nvSpPr>
          <p:spPr bwMode="auto">
            <a:xfrm>
              <a:off x="-40" y="319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98" name="Line 210"/>
            <p:cNvSpPr>
              <a:spLocks noChangeShapeType="1"/>
            </p:cNvSpPr>
            <p:nvPr/>
          </p:nvSpPr>
          <p:spPr bwMode="auto">
            <a:xfrm>
              <a:off x="-2112" y="2684"/>
              <a:ext cx="10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299" name="Line 211"/>
            <p:cNvSpPr>
              <a:spLocks noChangeShapeType="1"/>
            </p:cNvSpPr>
            <p:nvPr/>
          </p:nvSpPr>
          <p:spPr bwMode="auto">
            <a:xfrm>
              <a:off x="-1056" y="2688"/>
              <a:ext cx="0" cy="5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89300" name="AutoShape 212"/>
          <p:cNvCxnSpPr>
            <a:cxnSpLocks noChangeShapeType="1"/>
          </p:cNvCxnSpPr>
          <p:nvPr/>
        </p:nvCxnSpPr>
        <p:spPr bwMode="auto">
          <a:xfrm flipV="1">
            <a:off x="4953000" y="6324600"/>
            <a:ext cx="152400" cy="3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grpSp>
        <p:nvGrpSpPr>
          <p:cNvPr id="89301" name="Group 213"/>
          <p:cNvGrpSpPr>
            <a:grpSpLocks/>
          </p:cNvGrpSpPr>
          <p:nvPr/>
        </p:nvGrpSpPr>
        <p:grpSpPr bwMode="auto">
          <a:xfrm>
            <a:off x="6149975" y="4476750"/>
            <a:ext cx="796925" cy="698500"/>
            <a:chOff x="6698" y="2980"/>
            <a:chExt cx="502" cy="440"/>
          </a:xfrm>
        </p:grpSpPr>
        <p:sp>
          <p:nvSpPr>
            <p:cNvPr id="89302" name="Line 214"/>
            <p:cNvSpPr>
              <a:spLocks noChangeShapeType="1"/>
            </p:cNvSpPr>
            <p:nvPr/>
          </p:nvSpPr>
          <p:spPr bwMode="auto">
            <a:xfrm>
              <a:off x="6698" y="2982"/>
              <a:ext cx="44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03" name="Line 215"/>
            <p:cNvSpPr>
              <a:spLocks noChangeShapeType="1"/>
            </p:cNvSpPr>
            <p:nvPr/>
          </p:nvSpPr>
          <p:spPr bwMode="auto">
            <a:xfrm>
              <a:off x="6744" y="2980"/>
              <a:ext cx="0" cy="258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04" name="Line 216"/>
            <p:cNvSpPr>
              <a:spLocks noChangeShapeType="1"/>
            </p:cNvSpPr>
            <p:nvPr/>
          </p:nvSpPr>
          <p:spPr bwMode="auto">
            <a:xfrm>
              <a:off x="7110" y="3420"/>
              <a:ext cx="90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05" name="Line 217"/>
            <p:cNvSpPr>
              <a:spLocks noChangeShapeType="1"/>
            </p:cNvSpPr>
            <p:nvPr/>
          </p:nvSpPr>
          <p:spPr bwMode="auto">
            <a:xfrm>
              <a:off x="6742" y="3240"/>
              <a:ext cx="368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06" name="Line 218"/>
            <p:cNvSpPr>
              <a:spLocks noChangeShapeType="1"/>
            </p:cNvSpPr>
            <p:nvPr/>
          </p:nvSpPr>
          <p:spPr bwMode="auto">
            <a:xfrm>
              <a:off x="7110" y="3238"/>
              <a:ext cx="0" cy="18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89307" name="Group 219"/>
          <p:cNvGrpSpPr>
            <a:grpSpLocks/>
          </p:cNvGrpSpPr>
          <p:nvPr/>
        </p:nvGrpSpPr>
        <p:grpSpPr bwMode="auto">
          <a:xfrm>
            <a:off x="4921250" y="4473575"/>
            <a:ext cx="1174750" cy="533400"/>
            <a:chOff x="5926" y="2978"/>
            <a:chExt cx="752" cy="336"/>
          </a:xfrm>
        </p:grpSpPr>
        <p:sp>
          <p:nvSpPr>
            <p:cNvPr id="89308" name="Line 220"/>
            <p:cNvSpPr>
              <a:spLocks noChangeShapeType="1"/>
            </p:cNvSpPr>
            <p:nvPr/>
          </p:nvSpPr>
          <p:spPr bwMode="auto">
            <a:xfrm flipH="1">
              <a:off x="6670" y="3110"/>
              <a:ext cx="4" cy="20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09" name="Line 221"/>
            <p:cNvSpPr>
              <a:spLocks noChangeShapeType="1"/>
            </p:cNvSpPr>
            <p:nvPr/>
          </p:nvSpPr>
          <p:spPr bwMode="auto">
            <a:xfrm flipH="1">
              <a:off x="6182" y="3106"/>
              <a:ext cx="0" cy="11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0" name="Line 222"/>
            <p:cNvSpPr>
              <a:spLocks noChangeShapeType="1"/>
            </p:cNvSpPr>
            <p:nvPr/>
          </p:nvSpPr>
          <p:spPr bwMode="auto">
            <a:xfrm>
              <a:off x="5930" y="3110"/>
              <a:ext cx="748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1" name="Line 223"/>
            <p:cNvSpPr>
              <a:spLocks noChangeShapeType="1"/>
            </p:cNvSpPr>
            <p:nvPr/>
          </p:nvSpPr>
          <p:spPr bwMode="auto">
            <a:xfrm flipH="1">
              <a:off x="5926" y="2978"/>
              <a:ext cx="0" cy="132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89312" name="AutoShape 224"/>
          <p:cNvCxnSpPr>
            <a:cxnSpLocks noChangeShapeType="1"/>
            <a:stCxn id="89285" idx="2"/>
          </p:cNvCxnSpPr>
          <p:nvPr/>
        </p:nvCxnSpPr>
        <p:spPr bwMode="auto">
          <a:xfrm rot="5400000" flipH="1" flipV="1">
            <a:off x="4252912" y="2024063"/>
            <a:ext cx="2314575" cy="6343650"/>
          </a:xfrm>
          <a:prstGeom prst="bentConnector4">
            <a:avLst>
              <a:gd name="adj1" fmla="val -9875"/>
              <a:gd name="adj2" fmla="val 100148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grpSp>
        <p:nvGrpSpPr>
          <p:cNvPr id="89313" name="Group 225"/>
          <p:cNvGrpSpPr>
            <a:grpSpLocks/>
          </p:cNvGrpSpPr>
          <p:nvPr/>
        </p:nvGrpSpPr>
        <p:grpSpPr bwMode="auto">
          <a:xfrm>
            <a:off x="3124200" y="1676400"/>
            <a:ext cx="4940300" cy="3409950"/>
            <a:chOff x="-3456" y="1056"/>
            <a:chExt cx="3112" cy="2148"/>
          </a:xfrm>
        </p:grpSpPr>
        <p:sp>
          <p:nvSpPr>
            <p:cNvPr id="89314" name="Line 226"/>
            <p:cNvSpPr>
              <a:spLocks noChangeShapeType="1"/>
            </p:cNvSpPr>
            <p:nvPr/>
          </p:nvSpPr>
          <p:spPr bwMode="auto">
            <a:xfrm>
              <a:off x="-3448" y="1062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5" name="Line 227"/>
            <p:cNvSpPr>
              <a:spLocks noChangeShapeType="1"/>
            </p:cNvSpPr>
            <p:nvPr/>
          </p:nvSpPr>
          <p:spPr bwMode="auto">
            <a:xfrm flipH="1">
              <a:off x="-382" y="1374"/>
              <a:ext cx="6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6" name="Line 228"/>
            <p:cNvSpPr>
              <a:spLocks noChangeShapeType="1"/>
            </p:cNvSpPr>
            <p:nvPr/>
          </p:nvSpPr>
          <p:spPr bwMode="auto">
            <a:xfrm flipH="1" flipV="1">
              <a:off x="-1452" y="2140"/>
              <a:ext cx="106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7" name="Line 229"/>
            <p:cNvSpPr>
              <a:spLocks noChangeShapeType="1"/>
            </p:cNvSpPr>
            <p:nvPr/>
          </p:nvSpPr>
          <p:spPr bwMode="auto">
            <a:xfrm>
              <a:off x="-1456" y="2142"/>
              <a:ext cx="0" cy="8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8" name="Line 230"/>
            <p:cNvSpPr>
              <a:spLocks noChangeShapeType="1"/>
            </p:cNvSpPr>
            <p:nvPr/>
          </p:nvSpPr>
          <p:spPr bwMode="auto">
            <a:xfrm flipH="1">
              <a:off x="-2388" y="3000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19" name="Line 231"/>
            <p:cNvSpPr>
              <a:spLocks noChangeShapeType="1"/>
            </p:cNvSpPr>
            <p:nvPr/>
          </p:nvSpPr>
          <p:spPr bwMode="auto">
            <a:xfrm flipH="1">
              <a:off x="-2382" y="3000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20" name="Line 232"/>
            <p:cNvSpPr>
              <a:spLocks noChangeShapeType="1"/>
            </p:cNvSpPr>
            <p:nvPr/>
          </p:nvSpPr>
          <p:spPr bwMode="auto">
            <a:xfrm flipH="1" flipV="1">
              <a:off x="-3456" y="3192"/>
              <a:ext cx="107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21" name="Line 233"/>
            <p:cNvSpPr>
              <a:spLocks noChangeShapeType="1"/>
            </p:cNvSpPr>
            <p:nvPr/>
          </p:nvSpPr>
          <p:spPr bwMode="auto">
            <a:xfrm flipV="1">
              <a:off x="-3456" y="1056"/>
              <a:ext cx="0" cy="2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22" name="Line 234"/>
            <p:cNvSpPr>
              <a:spLocks noChangeShapeType="1"/>
            </p:cNvSpPr>
            <p:nvPr/>
          </p:nvSpPr>
          <p:spPr bwMode="auto">
            <a:xfrm>
              <a:off x="-2400" y="108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89323" name="Line 235"/>
            <p:cNvSpPr>
              <a:spLocks noChangeShapeType="1"/>
            </p:cNvSpPr>
            <p:nvPr/>
          </p:nvSpPr>
          <p:spPr bwMode="auto">
            <a:xfrm>
              <a:off x="-2408" y="1374"/>
              <a:ext cx="20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9324" name="Line 236"/>
          <p:cNvSpPr>
            <a:spLocks noChangeShapeType="1"/>
          </p:cNvSpPr>
          <p:nvPr/>
        </p:nvSpPr>
        <p:spPr bwMode="auto">
          <a:xfrm flipV="1">
            <a:off x="3914775" y="50292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89325" name="AutoShape 237"/>
          <p:cNvCxnSpPr>
            <a:cxnSpLocks noChangeShapeType="1"/>
            <a:stCxn id="89266" idx="0"/>
            <a:endCxn id="89324" idx="1"/>
          </p:cNvCxnSpPr>
          <p:nvPr/>
        </p:nvCxnSpPr>
        <p:spPr bwMode="auto">
          <a:xfrm rot="5400000" flipH="1">
            <a:off x="4783137" y="4160838"/>
            <a:ext cx="1133475" cy="2870200"/>
          </a:xfrm>
          <a:prstGeom prst="bentConnector3">
            <a:avLst>
              <a:gd name="adj1" fmla="val 20167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89326" name="Rectangle 238"/>
          <p:cNvSpPr>
            <a:spLocks noChangeArrowheads="1"/>
          </p:cNvSpPr>
          <p:nvPr/>
        </p:nvSpPr>
        <p:spPr bwMode="auto">
          <a:xfrm>
            <a:off x="4648200" y="5743575"/>
            <a:ext cx="1190625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</a:t>
            </a:r>
            <a:endParaRPr lang="es-ES_tradnl" sz="1000">
              <a:latin typeface="Arial" charset="0"/>
            </a:endParaRPr>
          </a:p>
        </p:txBody>
      </p:sp>
      <p:sp>
        <p:nvSpPr>
          <p:cNvPr id="89327" name="Text Box 239"/>
          <p:cNvSpPr txBox="1">
            <a:spLocks noChangeArrowheads="1"/>
          </p:cNvSpPr>
          <p:nvPr/>
        </p:nvSpPr>
        <p:spPr bwMode="auto">
          <a:xfrm>
            <a:off x="3124200" y="6096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>
                <a:latin typeface="Arial" charset="0"/>
              </a:rPr>
              <a:t>El Sistema Industrial</a:t>
            </a:r>
          </a:p>
        </p:txBody>
      </p:sp>
      <p:sp>
        <p:nvSpPr>
          <p:cNvPr id="89328" name="Line 240"/>
          <p:cNvSpPr>
            <a:spLocks noChangeShapeType="1"/>
          </p:cNvSpPr>
          <p:nvPr/>
        </p:nvSpPr>
        <p:spPr bwMode="auto">
          <a:xfrm flipV="1">
            <a:off x="1104900" y="587692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9329" name="Rectangle 241"/>
          <p:cNvSpPr>
            <a:spLocks noChangeArrowheads="1"/>
          </p:cNvSpPr>
          <p:nvPr/>
        </p:nvSpPr>
        <p:spPr bwMode="auto">
          <a:xfrm>
            <a:off x="657225" y="152400"/>
            <a:ext cx="771525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000">
                <a:latin typeface="Arial" charset="0"/>
              </a:rPr>
              <a:t>MAGFOR</a:t>
            </a:r>
          </a:p>
        </p:txBody>
      </p:sp>
      <p:sp>
        <p:nvSpPr>
          <p:cNvPr id="89330" name="Rectangle 242"/>
          <p:cNvSpPr>
            <a:spLocks noChangeArrowheads="1"/>
          </p:cNvSpPr>
          <p:nvPr/>
        </p:nvSpPr>
        <p:spPr bwMode="auto">
          <a:xfrm>
            <a:off x="647700" y="762000"/>
            <a:ext cx="771525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000">
                <a:latin typeface="Arial" charset="0"/>
              </a:rPr>
              <a:t>INAFOR</a:t>
            </a:r>
          </a:p>
        </p:txBody>
      </p:sp>
      <p:sp>
        <p:nvSpPr>
          <p:cNvPr id="89331" name="Rectangle 243"/>
          <p:cNvSpPr>
            <a:spLocks noChangeArrowheads="1"/>
          </p:cNvSpPr>
          <p:nvPr/>
        </p:nvSpPr>
        <p:spPr bwMode="auto">
          <a:xfrm>
            <a:off x="647700" y="1066800"/>
            <a:ext cx="781050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INPESCA</a:t>
            </a:r>
          </a:p>
        </p:txBody>
      </p:sp>
      <p:sp>
        <p:nvSpPr>
          <p:cNvPr id="89332" name="Rectangle 244"/>
          <p:cNvSpPr>
            <a:spLocks noChangeArrowheads="1"/>
          </p:cNvSpPr>
          <p:nvPr/>
        </p:nvSpPr>
        <p:spPr bwMode="auto">
          <a:xfrm>
            <a:off x="657225" y="1362075"/>
            <a:ext cx="771525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MEM</a:t>
            </a:r>
          </a:p>
        </p:txBody>
      </p:sp>
      <p:sp>
        <p:nvSpPr>
          <p:cNvPr id="89333" name="Rectangle 245"/>
          <p:cNvSpPr>
            <a:spLocks noChangeArrowheads="1"/>
          </p:cNvSpPr>
          <p:nvPr/>
        </p:nvSpPr>
        <p:spPr bwMode="auto">
          <a:xfrm>
            <a:off x="2486025" y="1228725"/>
            <a:ext cx="609600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SIBOIF</a:t>
            </a:r>
          </a:p>
        </p:txBody>
      </p:sp>
      <p:sp>
        <p:nvSpPr>
          <p:cNvPr id="89334" name="Rectangle 246"/>
          <p:cNvSpPr>
            <a:spLocks noChangeArrowheads="1"/>
          </p:cNvSpPr>
          <p:nvPr/>
        </p:nvSpPr>
        <p:spPr bwMode="auto">
          <a:xfrm>
            <a:off x="1419225" y="1743075"/>
            <a:ext cx="952500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MTI</a:t>
            </a:r>
          </a:p>
        </p:txBody>
      </p:sp>
      <p:sp>
        <p:nvSpPr>
          <p:cNvPr id="89335" name="Rectangle 247"/>
          <p:cNvSpPr>
            <a:spLocks noChangeArrowheads="1"/>
          </p:cNvSpPr>
          <p:nvPr/>
        </p:nvSpPr>
        <p:spPr bwMode="auto">
          <a:xfrm>
            <a:off x="1647825" y="2324100"/>
            <a:ext cx="1066800" cy="390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INE</a:t>
            </a:r>
          </a:p>
        </p:txBody>
      </p:sp>
      <p:sp>
        <p:nvSpPr>
          <p:cNvPr id="89336" name="Rectangle 248"/>
          <p:cNvSpPr>
            <a:spLocks noChangeArrowheads="1"/>
          </p:cNvSpPr>
          <p:nvPr/>
        </p:nvSpPr>
        <p:spPr bwMode="auto">
          <a:xfrm>
            <a:off x="257175" y="3667125"/>
            <a:ext cx="8763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ENAP -EAI</a:t>
            </a:r>
          </a:p>
        </p:txBody>
      </p:sp>
      <p:sp>
        <p:nvSpPr>
          <p:cNvPr id="89337" name="Rectangle 249"/>
          <p:cNvSpPr>
            <a:spLocks noChangeArrowheads="1"/>
          </p:cNvSpPr>
          <p:nvPr/>
        </p:nvSpPr>
        <p:spPr bwMode="auto">
          <a:xfrm>
            <a:off x="1257300" y="3505200"/>
            <a:ext cx="12954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TELCOR</a:t>
            </a:r>
          </a:p>
        </p:txBody>
      </p:sp>
      <p:sp>
        <p:nvSpPr>
          <p:cNvPr id="89338" name="Rectangle 250"/>
          <p:cNvSpPr>
            <a:spLocks noChangeArrowheads="1"/>
          </p:cNvSpPr>
          <p:nvPr/>
        </p:nvSpPr>
        <p:spPr bwMode="auto">
          <a:xfrm>
            <a:off x="314325" y="4114800"/>
            <a:ext cx="771525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MHCP</a:t>
            </a:r>
          </a:p>
        </p:txBody>
      </p:sp>
      <p:sp>
        <p:nvSpPr>
          <p:cNvPr id="89339" name="Rectangle 251"/>
          <p:cNvSpPr>
            <a:spLocks noChangeArrowheads="1"/>
          </p:cNvSpPr>
          <p:nvPr/>
        </p:nvSpPr>
        <p:spPr bwMode="auto">
          <a:xfrm>
            <a:off x="276225" y="4419600"/>
            <a:ext cx="838200" cy="219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MTI</a:t>
            </a:r>
          </a:p>
        </p:txBody>
      </p:sp>
      <p:sp>
        <p:nvSpPr>
          <p:cNvPr id="89340" name="Rectangle 252"/>
          <p:cNvSpPr>
            <a:spLocks noChangeArrowheads="1"/>
          </p:cNvSpPr>
          <p:nvPr/>
        </p:nvSpPr>
        <p:spPr bwMode="auto">
          <a:xfrm>
            <a:off x="1714500" y="4419600"/>
            <a:ext cx="838200" cy="2190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MTI</a:t>
            </a:r>
          </a:p>
        </p:txBody>
      </p:sp>
      <p:sp>
        <p:nvSpPr>
          <p:cNvPr id="89341" name="Rectangle 253"/>
          <p:cNvSpPr>
            <a:spLocks noChangeArrowheads="1"/>
          </p:cNvSpPr>
          <p:nvPr/>
        </p:nvSpPr>
        <p:spPr bwMode="auto">
          <a:xfrm>
            <a:off x="1733550" y="4752975"/>
            <a:ext cx="838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SIBOIF</a:t>
            </a:r>
          </a:p>
        </p:txBody>
      </p:sp>
      <p:sp>
        <p:nvSpPr>
          <p:cNvPr id="89342" name="Rectangle 254"/>
          <p:cNvSpPr>
            <a:spLocks noChangeArrowheads="1"/>
          </p:cNvSpPr>
          <p:nvPr/>
        </p:nvSpPr>
        <p:spPr bwMode="auto">
          <a:xfrm>
            <a:off x="114300" y="4791075"/>
            <a:ext cx="1438275" cy="1000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000">
                <a:latin typeface="Arial" charset="0"/>
              </a:rPr>
              <a:t>Diversos Proveedores</a:t>
            </a:r>
          </a:p>
          <a:p>
            <a:pPr algn="ctr"/>
            <a:r>
              <a:rPr lang="es-ES" sz="1000">
                <a:latin typeface="Arial" charset="0"/>
              </a:rPr>
              <a:t>De Servicios</a:t>
            </a:r>
          </a:p>
        </p:txBody>
      </p:sp>
      <p:cxnSp>
        <p:nvCxnSpPr>
          <p:cNvPr id="89343" name="AutoShape 255"/>
          <p:cNvCxnSpPr>
            <a:cxnSpLocks noChangeShapeType="1"/>
          </p:cNvCxnSpPr>
          <p:nvPr/>
        </p:nvCxnSpPr>
        <p:spPr bwMode="auto">
          <a:xfrm rot="16200000" flipH="1">
            <a:off x="5603875" y="4035425"/>
            <a:ext cx="469900" cy="2838450"/>
          </a:xfrm>
          <a:prstGeom prst="bentConnector2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89344" name="Rectangle 256"/>
          <p:cNvSpPr>
            <a:spLocks noChangeArrowheads="1"/>
          </p:cNvSpPr>
          <p:nvPr/>
        </p:nvSpPr>
        <p:spPr bwMode="auto">
          <a:xfrm>
            <a:off x="6096000" y="5486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INPYME - CEI /</a:t>
            </a:r>
          </a:p>
          <a:p>
            <a:pPr algn="ctr"/>
            <a:r>
              <a:rPr lang="es-ES_tradnl" sz="1200">
                <a:latin typeface="Arial" charset="0"/>
              </a:rPr>
              <a:t>NICAEXPORT</a:t>
            </a:r>
            <a:endParaRPr lang="es-ES_tradnl" sz="1000">
              <a:latin typeface="Arial" charset="0"/>
            </a:endParaRPr>
          </a:p>
        </p:txBody>
      </p:sp>
      <p:sp>
        <p:nvSpPr>
          <p:cNvPr id="89345" name="Rectangle 257"/>
          <p:cNvSpPr>
            <a:spLocks noChangeArrowheads="1"/>
          </p:cNvSpPr>
          <p:nvPr/>
        </p:nvSpPr>
        <p:spPr bwMode="auto">
          <a:xfrm>
            <a:off x="8086725" y="2609850"/>
            <a:ext cx="9906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MIFIC</a:t>
            </a:r>
            <a:endParaRPr lang="es-ES_tradnl" sz="1000">
              <a:latin typeface="Arial" charset="0"/>
            </a:endParaRPr>
          </a:p>
        </p:txBody>
      </p:sp>
      <p:cxnSp>
        <p:nvCxnSpPr>
          <p:cNvPr id="89346" name="AutoShape 258"/>
          <p:cNvCxnSpPr>
            <a:cxnSpLocks noChangeShapeType="1"/>
            <a:endCxn id="89345" idx="1"/>
          </p:cNvCxnSpPr>
          <p:nvPr/>
        </p:nvCxnSpPr>
        <p:spPr bwMode="auto">
          <a:xfrm>
            <a:off x="7924800" y="2557463"/>
            <a:ext cx="161925" cy="233362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sp>
        <p:nvSpPr>
          <p:cNvPr id="89347" name="Rectangle 259"/>
          <p:cNvSpPr>
            <a:spLocks noChangeArrowheads="1"/>
          </p:cNvSpPr>
          <p:nvPr/>
        </p:nvSpPr>
        <p:spPr bwMode="auto">
          <a:xfrm>
            <a:off x="8077200" y="2178050"/>
            <a:ext cx="9906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 Nicaragua</a:t>
            </a:r>
            <a:endParaRPr lang="es-ES_tradnl" sz="1000">
              <a:latin typeface="Arial" charset="0"/>
            </a:endParaRPr>
          </a:p>
        </p:txBody>
      </p:sp>
      <p:cxnSp>
        <p:nvCxnSpPr>
          <p:cNvPr id="89348" name="AutoShape 260"/>
          <p:cNvCxnSpPr>
            <a:cxnSpLocks noChangeShapeType="1"/>
            <a:endCxn id="89347" idx="1"/>
          </p:cNvCxnSpPr>
          <p:nvPr/>
        </p:nvCxnSpPr>
        <p:spPr bwMode="auto">
          <a:xfrm flipV="1">
            <a:off x="7924800" y="2359025"/>
            <a:ext cx="152400" cy="1984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8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8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8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8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8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8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8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8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8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8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1000"/>
                                        <p:tgtEl>
                                          <p:spTgt spid="8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1000"/>
                                        <p:tgtEl>
                                          <p:spTgt spid="8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00"/>
                                        <p:tgtEl>
                                          <p:spTgt spid="8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1000"/>
                                        <p:tgtEl>
                                          <p:spTgt spid="89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000"/>
                                        <p:tgtEl>
                                          <p:spTgt spid="8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1000"/>
                                        <p:tgtEl>
                                          <p:spTgt spid="8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1000"/>
                                        <p:tgtEl>
                                          <p:spTgt spid="8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1000"/>
                                        <p:tgtEl>
                                          <p:spTgt spid="8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8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1000"/>
                                        <p:tgtEl>
                                          <p:spTgt spid="8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1000"/>
                                        <p:tgtEl>
                                          <p:spTgt spid="8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1000"/>
                                        <p:tgtEl>
                                          <p:spTgt spid="8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1000"/>
                                        <p:tgtEl>
                                          <p:spTgt spid="8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1000"/>
                                        <p:tgtEl>
                                          <p:spTgt spid="8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1000"/>
                                        <p:tgtEl>
                                          <p:spTgt spid="8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1000"/>
                                        <p:tgtEl>
                                          <p:spTgt spid="8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1000"/>
                                        <p:tgtEl>
                                          <p:spTgt spid="8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2" dur="1000"/>
                                        <p:tgtEl>
                                          <p:spTgt spid="8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7" dur="1000"/>
                                        <p:tgtEl>
                                          <p:spTgt spid="8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1000"/>
                                        <p:tgtEl>
                                          <p:spTgt spid="8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1000"/>
                                        <p:tgtEl>
                                          <p:spTgt spid="8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54" grpId="0" animBg="1"/>
      <p:bldP spid="89255" grpId="0" animBg="1"/>
      <p:bldP spid="89258" grpId="0" animBg="1"/>
      <p:bldP spid="89259" grpId="0" animBg="1"/>
      <p:bldP spid="89260" grpId="0" animBg="1"/>
      <p:bldP spid="89261" grpId="0" animBg="1"/>
      <p:bldP spid="89265" grpId="0" animBg="1"/>
      <p:bldP spid="89266" grpId="0" animBg="1"/>
      <p:bldP spid="89267" grpId="0" animBg="1"/>
      <p:bldP spid="89269" grpId="0" animBg="1"/>
      <p:bldP spid="89277" grpId="0" animBg="1"/>
      <p:bldP spid="89278" grpId="0" animBg="1"/>
      <p:bldP spid="89279" grpId="0" animBg="1"/>
      <p:bldP spid="89279" grpId="1" animBg="1"/>
      <p:bldP spid="89281" grpId="0" animBg="1"/>
      <p:bldP spid="89285" grpId="0" animBg="1"/>
      <p:bldP spid="89291" grpId="0" animBg="1"/>
      <p:bldP spid="89293" grpId="0" animBg="1"/>
      <p:bldP spid="89294" grpId="0" animBg="1"/>
      <p:bldP spid="89326" grpId="0" animBg="1"/>
      <p:bldP spid="89329" grpId="0" animBg="1"/>
      <p:bldP spid="89330" grpId="0" animBg="1"/>
      <p:bldP spid="89331" grpId="0" animBg="1"/>
      <p:bldP spid="89332" grpId="0" animBg="1"/>
      <p:bldP spid="89333" grpId="0" animBg="1"/>
      <p:bldP spid="89334" grpId="0" animBg="1"/>
      <p:bldP spid="89335" grpId="0" animBg="1"/>
      <p:bldP spid="89336" grpId="0" animBg="1"/>
      <p:bldP spid="89337" grpId="0" animBg="1"/>
      <p:bldP spid="89337" grpId="1" animBg="1"/>
      <p:bldP spid="89338" grpId="0" animBg="1"/>
      <p:bldP spid="89339" grpId="0" animBg="1"/>
      <p:bldP spid="89340" grpId="0" animBg="1"/>
      <p:bldP spid="89341" grpId="0" animBg="1"/>
      <p:bldP spid="89342" grpId="0" animBg="1"/>
      <p:bldP spid="89344" grpId="0" animBg="1"/>
      <p:bldP spid="89345" grpId="0" animBg="1"/>
      <p:bldP spid="893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auto">
          <a:xfrm>
            <a:off x="0" y="2181225"/>
            <a:ext cx="9115425" cy="4714875"/>
          </a:xfrm>
          <a:custGeom>
            <a:avLst/>
            <a:gdLst/>
            <a:ahLst/>
            <a:cxnLst>
              <a:cxn ang="0">
                <a:pos x="0" y="2970"/>
              </a:cxn>
              <a:cxn ang="0">
                <a:pos x="0" y="2337"/>
              </a:cxn>
              <a:cxn ang="0">
                <a:pos x="957" y="2337"/>
              </a:cxn>
              <a:cxn ang="0">
                <a:pos x="957" y="1801"/>
              </a:cxn>
              <a:cxn ang="0">
                <a:pos x="1914" y="1801"/>
              </a:cxn>
              <a:cxn ang="0">
                <a:pos x="1926" y="1794"/>
              </a:cxn>
              <a:cxn ang="0">
                <a:pos x="1956" y="1812"/>
              </a:cxn>
              <a:cxn ang="0">
                <a:pos x="2994" y="1806"/>
              </a:cxn>
              <a:cxn ang="0">
                <a:pos x="3015" y="1607"/>
              </a:cxn>
              <a:cxn ang="0">
                <a:pos x="3924" y="1607"/>
              </a:cxn>
              <a:cxn ang="0">
                <a:pos x="3924" y="779"/>
              </a:cxn>
              <a:cxn ang="0">
                <a:pos x="5024" y="779"/>
              </a:cxn>
              <a:cxn ang="0">
                <a:pos x="5024" y="0"/>
              </a:cxn>
              <a:cxn ang="0">
                <a:pos x="5742" y="0"/>
              </a:cxn>
              <a:cxn ang="0">
                <a:pos x="5742" y="2970"/>
              </a:cxn>
              <a:cxn ang="0">
                <a:pos x="0" y="2970"/>
              </a:cxn>
            </a:cxnLst>
            <a:rect l="0" t="0" r="r" b="b"/>
            <a:pathLst>
              <a:path w="5742" h="2970">
                <a:moveTo>
                  <a:pt x="0" y="2970"/>
                </a:moveTo>
                <a:lnTo>
                  <a:pt x="0" y="2337"/>
                </a:lnTo>
                <a:lnTo>
                  <a:pt x="957" y="2337"/>
                </a:lnTo>
                <a:lnTo>
                  <a:pt x="957" y="1801"/>
                </a:lnTo>
                <a:lnTo>
                  <a:pt x="1914" y="1801"/>
                </a:lnTo>
                <a:lnTo>
                  <a:pt x="1926" y="1794"/>
                </a:lnTo>
                <a:lnTo>
                  <a:pt x="1956" y="1812"/>
                </a:lnTo>
                <a:lnTo>
                  <a:pt x="2994" y="1806"/>
                </a:lnTo>
                <a:lnTo>
                  <a:pt x="3015" y="1607"/>
                </a:lnTo>
                <a:lnTo>
                  <a:pt x="3924" y="1607"/>
                </a:lnTo>
                <a:lnTo>
                  <a:pt x="3924" y="779"/>
                </a:lnTo>
                <a:lnTo>
                  <a:pt x="5024" y="779"/>
                </a:lnTo>
                <a:lnTo>
                  <a:pt x="5024" y="0"/>
                </a:lnTo>
                <a:lnTo>
                  <a:pt x="5742" y="0"/>
                </a:lnTo>
                <a:lnTo>
                  <a:pt x="5742" y="2970"/>
                </a:lnTo>
                <a:lnTo>
                  <a:pt x="0" y="2970"/>
                </a:lnTo>
                <a:close/>
              </a:path>
            </a:pathLst>
          </a:custGeom>
          <a:solidFill>
            <a:srgbClr val="FFFFCC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139" name="Freeform 3"/>
          <p:cNvSpPr>
            <a:spLocks/>
          </p:cNvSpPr>
          <p:nvPr/>
        </p:nvSpPr>
        <p:spPr bwMode="auto">
          <a:xfrm>
            <a:off x="-9525" y="0"/>
            <a:ext cx="3109913" cy="5886450"/>
          </a:xfrm>
          <a:custGeom>
            <a:avLst/>
            <a:gdLst/>
            <a:ahLst/>
            <a:cxnLst>
              <a:cxn ang="0">
                <a:pos x="55" y="0"/>
              </a:cxn>
              <a:cxn ang="0">
                <a:pos x="1959" y="0"/>
              </a:cxn>
              <a:cxn ang="0">
                <a:pos x="1956" y="3210"/>
              </a:cxn>
              <a:cxn ang="0">
                <a:pos x="984" y="3210"/>
              </a:cxn>
              <a:cxn ang="0">
                <a:pos x="990" y="3708"/>
              </a:cxn>
              <a:cxn ang="0">
                <a:pos x="0" y="3708"/>
              </a:cxn>
              <a:cxn ang="0">
                <a:pos x="6" y="0"/>
              </a:cxn>
              <a:cxn ang="0">
                <a:pos x="104" y="0"/>
              </a:cxn>
            </a:cxnLst>
            <a:rect l="0" t="0" r="r" b="b"/>
            <a:pathLst>
              <a:path w="1959" h="3708">
                <a:moveTo>
                  <a:pt x="55" y="0"/>
                </a:moveTo>
                <a:lnTo>
                  <a:pt x="1959" y="0"/>
                </a:lnTo>
                <a:lnTo>
                  <a:pt x="1956" y="3210"/>
                </a:lnTo>
                <a:lnTo>
                  <a:pt x="984" y="3210"/>
                </a:lnTo>
                <a:lnTo>
                  <a:pt x="990" y="3708"/>
                </a:lnTo>
                <a:lnTo>
                  <a:pt x="0" y="3708"/>
                </a:lnTo>
                <a:lnTo>
                  <a:pt x="6" y="0"/>
                </a:lnTo>
                <a:lnTo>
                  <a:pt x="104" y="0"/>
                </a:lnTo>
              </a:path>
            </a:pathLst>
          </a:custGeom>
          <a:solidFill>
            <a:srgbClr val="CCFF99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140" name="Freeform 4"/>
          <p:cNvSpPr>
            <a:spLocks/>
          </p:cNvSpPr>
          <p:nvPr/>
        </p:nvSpPr>
        <p:spPr bwMode="auto">
          <a:xfrm>
            <a:off x="-9525" y="1676400"/>
            <a:ext cx="1857375" cy="16383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870" y="0"/>
              </a:cxn>
              <a:cxn ang="0">
                <a:pos x="870" y="690"/>
              </a:cxn>
              <a:cxn ang="0">
                <a:pos x="1170" y="690"/>
              </a:cxn>
              <a:cxn ang="0">
                <a:pos x="1170" y="1020"/>
              </a:cxn>
              <a:cxn ang="0">
                <a:pos x="0" y="1032"/>
              </a:cxn>
              <a:cxn ang="0">
                <a:pos x="6" y="0"/>
              </a:cxn>
            </a:cxnLst>
            <a:rect l="0" t="0" r="r" b="b"/>
            <a:pathLst>
              <a:path w="1170" h="1032">
                <a:moveTo>
                  <a:pt x="6" y="0"/>
                </a:moveTo>
                <a:lnTo>
                  <a:pt x="870" y="0"/>
                </a:lnTo>
                <a:lnTo>
                  <a:pt x="870" y="690"/>
                </a:lnTo>
                <a:lnTo>
                  <a:pt x="1170" y="690"/>
                </a:lnTo>
                <a:lnTo>
                  <a:pt x="1170" y="1020"/>
                </a:lnTo>
                <a:lnTo>
                  <a:pt x="0" y="1032"/>
                </a:lnTo>
                <a:lnTo>
                  <a:pt x="6" y="0"/>
                </a:lnTo>
                <a:close/>
              </a:path>
            </a:pathLst>
          </a:custGeom>
          <a:solidFill>
            <a:srgbClr val="CCCCFF"/>
          </a:solidFill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768850" y="3397250"/>
            <a:ext cx="1517650" cy="1371600"/>
          </a:xfrm>
          <a:prstGeom prst="rect">
            <a:avLst/>
          </a:prstGeom>
          <a:solidFill>
            <a:srgbClr val="FFCC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3124200" y="3352800"/>
            <a:ext cx="1676400" cy="1709738"/>
          </a:xfrm>
          <a:prstGeom prst="rect">
            <a:avLst/>
          </a:prstGeom>
          <a:solidFill>
            <a:srgbClr val="CC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3124200" y="1676400"/>
            <a:ext cx="1666875" cy="1714500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171825" y="2057400"/>
            <a:ext cx="1371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Materias Primas, </a:t>
            </a:r>
          </a:p>
          <a:p>
            <a:pPr algn="ctr"/>
            <a:r>
              <a:rPr lang="es-ES_tradnl" sz="1200">
                <a:latin typeface="Arial" charset="0"/>
              </a:rPr>
              <a:t>Envases, Mat. Aux.</a:t>
            </a:r>
          </a:p>
        </p:txBody>
      </p:sp>
      <p:cxnSp>
        <p:nvCxnSpPr>
          <p:cNvPr id="91145" name="AutoShape 9"/>
          <p:cNvCxnSpPr>
            <a:cxnSpLocks noChangeShapeType="1"/>
            <a:stCxn id="91144" idx="1"/>
            <a:endCxn id="91187" idx="3"/>
          </p:cNvCxnSpPr>
          <p:nvPr/>
        </p:nvCxnSpPr>
        <p:spPr bwMode="auto">
          <a:xfrm flipH="1">
            <a:off x="1238250" y="2247900"/>
            <a:ext cx="193357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657225" y="1524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Agricultura</a:t>
            </a: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657225" y="4572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Ganadería</a:t>
            </a:r>
          </a:p>
        </p:txBody>
      </p:sp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657225" y="7620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Forestal</a:t>
            </a: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657225" y="10668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Pesca</a:t>
            </a:r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657225" y="13716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Minería</a:t>
            </a:r>
          </a:p>
        </p:txBody>
      </p:sp>
      <p:grpSp>
        <p:nvGrpSpPr>
          <p:cNvPr id="91151" name="Group 15"/>
          <p:cNvGrpSpPr>
            <a:grpSpLocks/>
          </p:cNvGrpSpPr>
          <p:nvPr/>
        </p:nvGrpSpPr>
        <p:grpSpPr bwMode="auto">
          <a:xfrm>
            <a:off x="1419225" y="266700"/>
            <a:ext cx="561975" cy="1219200"/>
            <a:chOff x="894" y="168"/>
            <a:chExt cx="354" cy="768"/>
          </a:xfrm>
        </p:grpSpPr>
        <p:cxnSp>
          <p:nvCxnSpPr>
            <p:cNvPr id="91152" name="AutoShape 16"/>
            <p:cNvCxnSpPr>
              <a:cxnSpLocks noChangeShapeType="1"/>
              <a:endCxn id="91190" idx="1"/>
            </p:cNvCxnSpPr>
            <p:nvPr/>
          </p:nvCxnSpPr>
          <p:spPr bwMode="auto">
            <a:xfrm>
              <a:off x="1056" y="534"/>
              <a:ext cx="192" cy="0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91153" name="AutoShape 17"/>
            <p:cNvCxnSpPr>
              <a:cxnSpLocks noChangeShapeType="1"/>
              <a:endCxn id="91146" idx="3"/>
            </p:cNvCxnSpPr>
            <p:nvPr/>
          </p:nvCxnSpPr>
          <p:spPr bwMode="auto">
            <a:xfrm flipH="1" flipV="1">
              <a:off x="894" y="168"/>
              <a:ext cx="243" cy="366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91154" name="AutoShape 18"/>
            <p:cNvCxnSpPr>
              <a:cxnSpLocks noChangeShapeType="1"/>
            </p:cNvCxnSpPr>
            <p:nvPr/>
          </p:nvCxnSpPr>
          <p:spPr bwMode="auto">
            <a:xfrm flipH="1" flipV="1">
              <a:off x="894" y="336"/>
              <a:ext cx="237" cy="198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91155" name="AutoShape 19"/>
            <p:cNvCxnSpPr>
              <a:cxnSpLocks noChangeShapeType="1"/>
              <a:stCxn id="91148" idx="3"/>
            </p:cNvCxnSpPr>
            <p:nvPr/>
          </p:nvCxnSpPr>
          <p:spPr bwMode="auto">
            <a:xfrm flipV="1">
              <a:off x="894" y="534"/>
              <a:ext cx="234" cy="18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91156" name="AutoShape 20"/>
            <p:cNvCxnSpPr>
              <a:cxnSpLocks noChangeShapeType="1"/>
              <a:stCxn id="91149" idx="3"/>
            </p:cNvCxnSpPr>
            <p:nvPr/>
          </p:nvCxnSpPr>
          <p:spPr bwMode="auto">
            <a:xfrm flipV="1">
              <a:off x="894" y="531"/>
              <a:ext cx="243" cy="213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  <p:cxnSp>
          <p:nvCxnSpPr>
            <p:cNvPr id="91157" name="AutoShape 21"/>
            <p:cNvCxnSpPr>
              <a:cxnSpLocks noChangeShapeType="1"/>
              <a:stCxn id="91150" idx="3"/>
            </p:cNvCxnSpPr>
            <p:nvPr/>
          </p:nvCxnSpPr>
          <p:spPr bwMode="auto">
            <a:xfrm flipV="1">
              <a:off x="894" y="537"/>
              <a:ext cx="240" cy="399"/>
            </a:xfrm>
            <a:prstGeom prst="straightConnector1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</p:cxnSp>
      </p:grp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3171825" y="2514600"/>
            <a:ext cx="1295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Energía Eléctrica</a:t>
            </a: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3171825" y="2819400"/>
            <a:ext cx="990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Combustibles</a:t>
            </a:r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2028825" y="28194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Refinería</a:t>
            </a:r>
          </a:p>
        </p:txBody>
      </p:sp>
      <p:cxnSp>
        <p:nvCxnSpPr>
          <p:cNvPr id="91161" name="AutoShape 25"/>
          <p:cNvCxnSpPr>
            <a:cxnSpLocks noChangeShapeType="1"/>
            <a:stCxn id="91160" idx="3"/>
            <a:endCxn id="91159" idx="1"/>
          </p:cNvCxnSpPr>
          <p:nvPr/>
        </p:nvCxnSpPr>
        <p:spPr bwMode="auto">
          <a:xfrm>
            <a:off x="2790825" y="2933700"/>
            <a:ext cx="381000" cy="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91162" name="AutoShape 26"/>
          <p:cNvCxnSpPr>
            <a:cxnSpLocks noChangeShapeType="1"/>
            <a:stCxn id="91169" idx="3"/>
            <a:endCxn id="91160" idx="1"/>
          </p:cNvCxnSpPr>
          <p:nvPr/>
        </p:nvCxnSpPr>
        <p:spPr bwMode="auto">
          <a:xfrm>
            <a:off x="1600200" y="2933700"/>
            <a:ext cx="42862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3171825" y="3124200"/>
            <a:ext cx="152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Maquinaria y Equipos</a:t>
            </a:r>
          </a:p>
        </p:txBody>
      </p:sp>
      <p:cxnSp>
        <p:nvCxnSpPr>
          <p:cNvPr id="91164" name="AutoShape 28"/>
          <p:cNvCxnSpPr>
            <a:cxnSpLocks noChangeShapeType="1"/>
            <a:endCxn id="91163" idx="1"/>
          </p:cNvCxnSpPr>
          <p:nvPr/>
        </p:nvCxnSpPr>
        <p:spPr bwMode="auto">
          <a:xfrm flipV="1">
            <a:off x="704850" y="3238500"/>
            <a:ext cx="2466975" cy="79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1724025" y="44196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Transporte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3171825" y="3429000"/>
            <a:ext cx="157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Licencias, Franquicias</a:t>
            </a:r>
          </a:p>
        </p:txBody>
      </p:sp>
      <p:cxnSp>
        <p:nvCxnSpPr>
          <p:cNvPr id="91167" name="AutoShape 31"/>
          <p:cNvCxnSpPr>
            <a:cxnSpLocks noChangeShapeType="1"/>
          </p:cNvCxnSpPr>
          <p:nvPr/>
        </p:nvCxnSpPr>
        <p:spPr bwMode="auto">
          <a:xfrm flipV="1">
            <a:off x="2809875" y="3248025"/>
            <a:ext cx="0" cy="4619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grpSp>
        <p:nvGrpSpPr>
          <p:cNvPr id="91168" name="Group 32"/>
          <p:cNvGrpSpPr>
            <a:grpSpLocks/>
          </p:cNvGrpSpPr>
          <p:nvPr/>
        </p:nvGrpSpPr>
        <p:grpSpPr bwMode="auto">
          <a:xfrm>
            <a:off x="714375" y="2819400"/>
            <a:ext cx="885825" cy="228600"/>
            <a:chOff x="450" y="1776"/>
            <a:chExt cx="558" cy="144"/>
          </a:xfrm>
        </p:grpSpPr>
        <p:sp>
          <p:nvSpPr>
            <p:cNvPr id="91169" name="Rectangle 33"/>
            <p:cNvSpPr>
              <a:spLocks noChangeArrowheads="1"/>
            </p:cNvSpPr>
            <p:nvPr/>
          </p:nvSpPr>
          <p:spPr bwMode="auto">
            <a:xfrm>
              <a:off x="576" y="1776"/>
              <a:ext cx="432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Petróleo</a:t>
              </a:r>
            </a:p>
          </p:txBody>
        </p:sp>
        <p:cxnSp>
          <p:nvCxnSpPr>
            <p:cNvPr id="91170" name="AutoShape 34"/>
            <p:cNvCxnSpPr>
              <a:cxnSpLocks noChangeShapeType="1"/>
              <a:endCxn id="91169" idx="1"/>
            </p:cNvCxnSpPr>
            <p:nvPr/>
          </p:nvCxnSpPr>
          <p:spPr bwMode="auto">
            <a:xfrm>
              <a:off x="450" y="1848"/>
              <a:ext cx="126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3171825" y="37338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Software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1266825" y="3505200"/>
            <a:ext cx="1295400" cy="3524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Comunicaciones</a:t>
            </a:r>
          </a:p>
          <a:p>
            <a:pPr algn="ctr"/>
            <a:r>
              <a:rPr lang="es-ES_tradnl" sz="1000">
                <a:latin typeface="Arial" charset="0"/>
              </a:rPr>
              <a:t>Telef., Internet, Correo</a:t>
            </a: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71825" y="4038600"/>
            <a:ext cx="1562100" cy="952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Tecnologías</a:t>
            </a:r>
          </a:p>
          <a:p>
            <a:pPr algn="ctr"/>
            <a:r>
              <a:rPr lang="es-ES_tradnl" sz="1200">
                <a:latin typeface="Arial" charset="0"/>
              </a:rPr>
              <a:t>Procesos y Sistemas</a:t>
            </a:r>
          </a:p>
          <a:p>
            <a:pPr algn="ctr"/>
            <a:r>
              <a:rPr lang="es-ES_tradnl" sz="1000">
                <a:latin typeface="Arial" charset="0"/>
              </a:rPr>
              <a:t>Logística, Producción, </a:t>
            </a:r>
          </a:p>
          <a:p>
            <a:pPr algn="ctr"/>
            <a:r>
              <a:rPr lang="es-ES_tradnl" sz="1000">
                <a:latin typeface="Arial" charset="0"/>
              </a:rPr>
              <a:t>Control de Calidad</a:t>
            </a:r>
          </a:p>
          <a:p>
            <a:pPr algn="ctr"/>
            <a:r>
              <a:rPr lang="es-ES_tradnl" sz="1000">
                <a:latin typeface="Arial" charset="0"/>
              </a:rPr>
              <a:t>Mercadeo y Ventas, </a:t>
            </a:r>
          </a:p>
          <a:p>
            <a:pPr algn="ctr"/>
            <a:r>
              <a:rPr lang="es-ES_tradnl" sz="1000">
                <a:latin typeface="Arial" charset="0"/>
              </a:rPr>
              <a:t>Administración</a:t>
            </a:r>
          </a:p>
        </p:txBody>
      </p:sp>
      <p:cxnSp>
        <p:nvCxnSpPr>
          <p:cNvPr id="91174" name="AutoShape 38"/>
          <p:cNvCxnSpPr>
            <a:cxnSpLocks noChangeShapeType="1"/>
          </p:cNvCxnSpPr>
          <p:nvPr/>
        </p:nvCxnSpPr>
        <p:spPr bwMode="auto">
          <a:xfrm>
            <a:off x="2549525" y="4089400"/>
            <a:ext cx="161925" cy="1588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grpSp>
        <p:nvGrpSpPr>
          <p:cNvPr id="91175" name="Group 39"/>
          <p:cNvGrpSpPr>
            <a:grpSpLocks/>
          </p:cNvGrpSpPr>
          <p:nvPr/>
        </p:nvGrpSpPr>
        <p:grpSpPr bwMode="auto">
          <a:xfrm>
            <a:off x="2709863" y="2247900"/>
            <a:ext cx="153987" cy="2281238"/>
            <a:chOff x="-144" y="1416"/>
            <a:chExt cx="97" cy="1437"/>
          </a:xfrm>
        </p:grpSpPr>
        <p:cxnSp>
          <p:nvCxnSpPr>
            <p:cNvPr id="91176" name="AutoShape 40"/>
            <p:cNvCxnSpPr>
              <a:cxnSpLocks noChangeShapeType="1"/>
            </p:cNvCxnSpPr>
            <p:nvPr/>
          </p:nvCxnSpPr>
          <p:spPr bwMode="auto">
            <a:xfrm flipV="1">
              <a:off x="-144" y="1968"/>
              <a:ext cx="4" cy="885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  <p:cxnSp>
          <p:nvCxnSpPr>
            <p:cNvPr id="91177" name="AutoShape 41"/>
            <p:cNvCxnSpPr>
              <a:cxnSpLocks noChangeShapeType="1"/>
            </p:cNvCxnSpPr>
            <p:nvPr/>
          </p:nvCxnSpPr>
          <p:spPr bwMode="auto">
            <a:xfrm flipV="1">
              <a:off x="-144" y="1966"/>
              <a:ext cx="96" cy="2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  <p:cxnSp>
          <p:nvCxnSpPr>
            <p:cNvPr id="91178" name="AutoShape 42"/>
            <p:cNvCxnSpPr>
              <a:cxnSpLocks noChangeShapeType="1"/>
            </p:cNvCxnSpPr>
            <p:nvPr/>
          </p:nvCxnSpPr>
          <p:spPr bwMode="auto">
            <a:xfrm flipV="1">
              <a:off x="-48" y="1416"/>
              <a:ext cx="1" cy="546"/>
            </a:xfrm>
            <a:prstGeom prst="straightConnector1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</p:cxnSp>
      </p:grp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1343025" y="3962400"/>
            <a:ext cx="1219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Almacenamiento</a:t>
            </a:r>
          </a:p>
        </p:txBody>
      </p:sp>
      <p:cxnSp>
        <p:nvCxnSpPr>
          <p:cNvPr id="91180" name="AutoShape 44"/>
          <p:cNvCxnSpPr>
            <a:cxnSpLocks noChangeShapeType="1"/>
          </p:cNvCxnSpPr>
          <p:nvPr/>
        </p:nvCxnSpPr>
        <p:spPr bwMode="auto">
          <a:xfrm>
            <a:off x="2562225" y="4533900"/>
            <a:ext cx="142875" cy="1588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sp>
        <p:nvSpPr>
          <p:cNvPr id="91181" name="Rectangle 45"/>
          <p:cNvSpPr>
            <a:spLocks noChangeArrowheads="1"/>
          </p:cNvSpPr>
          <p:nvPr/>
        </p:nvSpPr>
        <p:spPr bwMode="auto">
          <a:xfrm>
            <a:off x="273050" y="3670300"/>
            <a:ext cx="866775" cy="368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Puertos y </a:t>
            </a:r>
          </a:p>
          <a:p>
            <a:pPr algn="ctr"/>
            <a:r>
              <a:rPr lang="es-ES_tradnl" sz="1200">
                <a:latin typeface="Arial" charset="0"/>
              </a:rPr>
              <a:t>Aeropuertos</a:t>
            </a:r>
            <a:endParaRPr lang="es-ES_tradnl" sz="1000">
              <a:latin typeface="Arial" charset="0"/>
            </a:endParaRPr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330200" y="4114800"/>
            <a:ext cx="7620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Aduanas</a:t>
            </a:r>
            <a:endParaRPr lang="es-ES_tradnl" sz="1000">
              <a:latin typeface="Arial" charset="0"/>
            </a:endParaRPr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282575" y="44196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Carreteras</a:t>
            </a:r>
            <a:endParaRPr lang="es-ES_tradnl" sz="1000">
              <a:latin typeface="Arial" charset="0"/>
            </a:endParaRPr>
          </a:p>
        </p:txBody>
      </p:sp>
      <p:cxnSp>
        <p:nvCxnSpPr>
          <p:cNvPr id="91184" name="AutoShape 48"/>
          <p:cNvCxnSpPr>
            <a:cxnSpLocks noChangeShapeType="1"/>
          </p:cNvCxnSpPr>
          <p:nvPr/>
        </p:nvCxnSpPr>
        <p:spPr bwMode="auto">
          <a:xfrm>
            <a:off x="682625" y="4038600"/>
            <a:ext cx="0" cy="7620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cxnSp>
        <p:nvCxnSpPr>
          <p:cNvPr id="91185" name="AutoShape 49"/>
          <p:cNvCxnSpPr>
            <a:cxnSpLocks noChangeShapeType="1"/>
          </p:cNvCxnSpPr>
          <p:nvPr/>
        </p:nvCxnSpPr>
        <p:spPr bwMode="auto">
          <a:xfrm>
            <a:off x="682625" y="4343400"/>
            <a:ext cx="0" cy="7620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grpSp>
        <p:nvGrpSpPr>
          <p:cNvPr id="91186" name="Group 50"/>
          <p:cNvGrpSpPr>
            <a:grpSpLocks/>
          </p:cNvGrpSpPr>
          <p:nvPr/>
        </p:nvGrpSpPr>
        <p:grpSpPr bwMode="auto">
          <a:xfrm>
            <a:off x="209550" y="1752600"/>
            <a:ext cx="1028700" cy="609600"/>
            <a:chOff x="132" y="1104"/>
            <a:chExt cx="648" cy="384"/>
          </a:xfrm>
        </p:grpSpPr>
        <p:sp>
          <p:nvSpPr>
            <p:cNvPr id="91187" name="Rectangle 51"/>
            <p:cNvSpPr>
              <a:spLocks noChangeArrowheads="1"/>
            </p:cNvSpPr>
            <p:nvPr/>
          </p:nvSpPr>
          <p:spPr bwMode="auto">
            <a:xfrm>
              <a:off x="132" y="1344"/>
              <a:ext cx="648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Importaciones</a:t>
              </a:r>
            </a:p>
          </p:txBody>
        </p:sp>
        <p:sp>
          <p:nvSpPr>
            <p:cNvPr id="91188" name="Rectangle 52"/>
            <p:cNvSpPr>
              <a:spLocks noChangeArrowheads="1"/>
            </p:cNvSpPr>
            <p:nvPr/>
          </p:nvSpPr>
          <p:spPr bwMode="auto">
            <a:xfrm>
              <a:off x="132" y="1104"/>
              <a:ext cx="648" cy="2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Mercado </a:t>
              </a:r>
            </a:p>
            <a:p>
              <a:pPr algn="ctr"/>
              <a:r>
                <a:rPr lang="es-ES_tradnl" sz="1200">
                  <a:latin typeface="Arial" charset="0"/>
                </a:rPr>
                <a:t>Internacional</a:t>
              </a:r>
            </a:p>
          </p:txBody>
        </p:sp>
      </p:grpSp>
      <p:grpSp>
        <p:nvGrpSpPr>
          <p:cNvPr id="91189" name="Group 53"/>
          <p:cNvGrpSpPr>
            <a:grpSpLocks/>
          </p:cNvGrpSpPr>
          <p:nvPr/>
        </p:nvGrpSpPr>
        <p:grpSpPr bwMode="auto">
          <a:xfrm>
            <a:off x="1981200" y="276225"/>
            <a:ext cx="933450" cy="762000"/>
            <a:chOff x="1248" y="174"/>
            <a:chExt cx="588" cy="480"/>
          </a:xfrm>
        </p:grpSpPr>
        <p:sp>
          <p:nvSpPr>
            <p:cNvPr id="91190" name="Rectangle 54"/>
            <p:cNvSpPr>
              <a:spLocks noChangeArrowheads="1"/>
            </p:cNvSpPr>
            <p:nvPr/>
          </p:nvSpPr>
          <p:spPr bwMode="auto">
            <a:xfrm>
              <a:off x="1248" y="414"/>
              <a:ext cx="588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Proveedores </a:t>
              </a:r>
            </a:p>
            <a:p>
              <a:pPr algn="ctr"/>
              <a:r>
                <a:rPr lang="es-ES_tradnl" sz="1200">
                  <a:latin typeface="Arial" charset="0"/>
                </a:rPr>
                <a:t>locales</a:t>
              </a:r>
            </a:p>
          </p:txBody>
        </p:sp>
        <p:sp>
          <p:nvSpPr>
            <p:cNvPr id="91191" name="Rectangle 55"/>
            <p:cNvSpPr>
              <a:spLocks noChangeArrowheads="1"/>
            </p:cNvSpPr>
            <p:nvPr/>
          </p:nvSpPr>
          <p:spPr bwMode="auto">
            <a:xfrm>
              <a:off x="1248" y="174"/>
              <a:ext cx="588" cy="2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Mercado </a:t>
              </a:r>
            </a:p>
            <a:p>
              <a:pPr algn="ctr"/>
              <a:r>
                <a:rPr lang="es-ES_tradnl" sz="1200">
                  <a:latin typeface="Arial" charset="0"/>
                </a:rPr>
                <a:t>Nacional</a:t>
              </a:r>
            </a:p>
          </p:txBody>
        </p:sp>
      </p:grpSp>
      <p:grpSp>
        <p:nvGrpSpPr>
          <p:cNvPr id="91192" name="Group 56"/>
          <p:cNvGrpSpPr>
            <a:grpSpLocks/>
          </p:cNvGrpSpPr>
          <p:nvPr/>
        </p:nvGrpSpPr>
        <p:grpSpPr bwMode="auto">
          <a:xfrm>
            <a:off x="2814638" y="3543300"/>
            <a:ext cx="358775" cy="304800"/>
            <a:chOff x="1773" y="2232"/>
            <a:chExt cx="226" cy="192"/>
          </a:xfrm>
        </p:grpSpPr>
        <p:cxnSp>
          <p:nvCxnSpPr>
            <p:cNvPr id="91193" name="AutoShape 57"/>
            <p:cNvCxnSpPr>
              <a:cxnSpLocks noChangeShapeType="1"/>
            </p:cNvCxnSpPr>
            <p:nvPr/>
          </p:nvCxnSpPr>
          <p:spPr bwMode="auto">
            <a:xfrm flipV="1">
              <a:off x="1773" y="2334"/>
              <a:ext cx="79" cy="3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  <p:cxnSp>
          <p:nvCxnSpPr>
            <p:cNvPr id="91194" name="AutoShape 58"/>
            <p:cNvCxnSpPr>
              <a:cxnSpLocks noChangeShapeType="1"/>
              <a:stCxn id="91166" idx="1"/>
              <a:endCxn id="91171" idx="1"/>
            </p:cNvCxnSpPr>
            <p:nvPr/>
          </p:nvCxnSpPr>
          <p:spPr bwMode="auto">
            <a:xfrm rot="10800000" flipH="1" flipV="1">
              <a:off x="1998" y="2232"/>
              <a:ext cx="1" cy="192"/>
            </a:xfrm>
            <a:prstGeom prst="bentConnector3">
              <a:avLst>
                <a:gd name="adj1" fmla="val -14400000"/>
              </a:avLst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</p:cxnSp>
      </p:grpSp>
      <p:cxnSp>
        <p:nvCxnSpPr>
          <p:cNvPr id="91195" name="AutoShape 59"/>
          <p:cNvCxnSpPr>
            <a:cxnSpLocks noChangeShapeType="1"/>
            <a:stCxn id="91172" idx="3"/>
            <a:endCxn id="91173" idx="1"/>
          </p:cNvCxnSpPr>
          <p:nvPr/>
        </p:nvCxnSpPr>
        <p:spPr bwMode="auto">
          <a:xfrm>
            <a:off x="2562225" y="3681413"/>
            <a:ext cx="609600" cy="8334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sp>
        <p:nvSpPr>
          <p:cNvPr id="91196" name="Rectangle 60"/>
          <p:cNvSpPr>
            <a:spLocks noChangeArrowheads="1"/>
          </p:cNvSpPr>
          <p:nvPr/>
        </p:nvSpPr>
        <p:spPr bwMode="auto">
          <a:xfrm>
            <a:off x="5086350" y="3476625"/>
            <a:ext cx="762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Gerencia</a:t>
            </a:r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5076825" y="3867150"/>
            <a:ext cx="1066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Profesionales</a:t>
            </a:r>
          </a:p>
          <a:p>
            <a:pPr algn="ctr"/>
            <a:r>
              <a:rPr lang="es-ES_tradnl" sz="1200">
                <a:latin typeface="Arial" charset="0"/>
              </a:rPr>
              <a:t> y Técnicos</a:t>
            </a:r>
          </a:p>
        </p:txBody>
      </p:sp>
      <p:sp>
        <p:nvSpPr>
          <p:cNvPr id="91198" name="Rectangle 62"/>
          <p:cNvSpPr>
            <a:spLocks noChangeArrowheads="1"/>
          </p:cNvSpPr>
          <p:nvPr/>
        </p:nvSpPr>
        <p:spPr bwMode="auto">
          <a:xfrm>
            <a:off x="5067300" y="4356100"/>
            <a:ext cx="106045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Operarios</a:t>
            </a:r>
          </a:p>
        </p:txBody>
      </p:sp>
      <p:cxnSp>
        <p:nvCxnSpPr>
          <p:cNvPr id="91199" name="AutoShape 63"/>
          <p:cNvCxnSpPr>
            <a:cxnSpLocks noChangeShapeType="1"/>
          </p:cNvCxnSpPr>
          <p:nvPr/>
        </p:nvCxnSpPr>
        <p:spPr bwMode="auto">
          <a:xfrm flipH="1">
            <a:off x="4943475" y="4067175"/>
            <a:ext cx="123825" cy="1588"/>
          </a:xfrm>
          <a:prstGeom prst="straightConnector1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</p:cxnSp>
      <p:cxnSp>
        <p:nvCxnSpPr>
          <p:cNvPr id="91200" name="AutoShape 64"/>
          <p:cNvCxnSpPr>
            <a:cxnSpLocks noChangeShapeType="1"/>
            <a:stCxn id="91190" idx="2"/>
            <a:endCxn id="91144" idx="1"/>
          </p:cNvCxnSpPr>
          <p:nvPr/>
        </p:nvCxnSpPr>
        <p:spPr bwMode="auto">
          <a:xfrm rot="16200000" flipH="1">
            <a:off x="2205037" y="1281113"/>
            <a:ext cx="1209675" cy="723900"/>
          </a:xfrm>
          <a:prstGeom prst="bentConnector2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</p:cxnSp>
      <p:sp>
        <p:nvSpPr>
          <p:cNvPr id="91201" name="Rectangle 65"/>
          <p:cNvSpPr>
            <a:spLocks noChangeArrowheads="1"/>
          </p:cNvSpPr>
          <p:nvPr/>
        </p:nvSpPr>
        <p:spPr bwMode="auto">
          <a:xfrm>
            <a:off x="3171825" y="1752600"/>
            <a:ext cx="1066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Edificaciones</a:t>
            </a:r>
          </a:p>
        </p:txBody>
      </p:sp>
      <p:sp>
        <p:nvSpPr>
          <p:cNvPr id="91202" name="Rectangle 66"/>
          <p:cNvSpPr>
            <a:spLocks noChangeArrowheads="1"/>
          </p:cNvSpPr>
          <p:nvPr/>
        </p:nvSpPr>
        <p:spPr bwMode="auto">
          <a:xfrm>
            <a:off x="1428750" y="1752600"/>
            <a:ext cx="942975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Construcción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03" name="AutoShape 67"/>
          <p:cNvCxnSpPr>
            <a:cxnSpLocks noChangeShapeType="1"/>
            <a:stCxn id="91202" idx="3"/>
            <a:endCxn id="91201" idx="1"/>
          </p:cNvCxnSpPr>
          <p:nvPr/>
        </p:nvCxnSpPr>
        <p:spPr bwMode="auto">
          <a:xfrm>
            <a:off x="2371725" y="1866900"/>
            <a:ext cx="8001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1204" name="AutoShape 68"/>
          <p:cNvCxnSpPr>
            <a:cxnSpLocks noChangeShapeType="1"/>
          </p:cNvCxnSpPr>
          <p:nvPr/>
        </p:nvCxnSpPr>
        <p:spPr bwMode="auto">
          <a:xfrm rot="5400000">
            <a:off x="466725" y="2232025"/>
            <a:ext cx="1689100" cy="1187450"/>
          </a:xfrm>
          <a:prstGeom prst="bentConnector3">
            <a:avLst>
              <a:gd name="adj1" fmla="val 8646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91205" name="Rectangle 69"/>
          <p:cNvSpPr>
            <a:spLocks noChangeArrowheads="1"/>
          </p:cNvSpPr>
          <p:nvPr/>
        </p:nvSpPr>
        <p:spPr bwMode="auto">
          <a:xfrm>
            <a:off x="1647825" y="2333625"/>
            <a:ext cx="1066800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Generación y </a:t>
            </a:r>
          </a:p>
          <a:p>
            <a:pPr algn="ctr"/>
            <a:r>
              <a:rPr lang="es-ES_tradnl" sz="1200">
                <a:latin typeface="Arial" charset="0"/>
              </a:rPr>
              <a:t>Dist. Eléctrica</a:t>
            </a:r>
          </a:p>
        </p:txBody>
      </p:sp>
      <p:cxnSp>
        <p:nvCxnSpPr>
          <p:cNvPr id="91206" name="AutoShape 70"/>
          <p:cNvCxnSpPr>
            <a:cxnSpLocks noChangeShapeType="1"/>
            <a:stCxn id="91205" idx="3"/>
            <a:endCxn id="91158" idx="1"/>
          </p:cNvCxnSpPr>
          <p:nvPr/>
        </p:nvCxnSpPr>
        <p:spPr bwMode="auto">
          <a:xfrm>
            <a:off x="2714625" y="2524125"/>
            <a:ext cx="457200" cy="1047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91207" name="AutoShape 71"/>
          <p:cNvCxnSpPr>
            <a:cxnSpLocks noChangeShapeType="1"/>
            <a:stCxn id="91183" idx="3"/>
            <a:endCxn id="91165" idx="1"/>
          </p:cNvCxnSpPr>
          <p:nvPr/>
        </p:nvCxnSpPr>
        <p:spPr bwMode="auto">
          <a:xfrm>
            <a:off x="1120775" y="4533900"/>
            <a:ext cx="603250" cy="0"/>
          </a:xfrm>
          <a:prstGeom prst="straightConnector1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</p:cxnSp>
      <p:sp>
        <p:nvSpPr>
          <p:cNvPr id="91208" name="Rectangle 72"/>
          <p:cNvSpPr>
            <a:spLocks noChangeArrowheads="1"/>
          </p:cNvSpPr>
          <p:nvPr/>
        </p:nvSpPr>
        <p:spPr bwMode="auto">
          <a:xfrm>
            <a:off x="1724025" y="4762500"/>
            <a:ext cx="838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Seguros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09" name="AutoShape 73"/>
          <p:cNvCxnSpPr>
            <a:cxnSpLocks noChangeShapeType="1"/>
          </p:cNvCxnSpPr>
          <p:nvPr/>
        </p:nvCxnSpPr>
        <p:spPr bwMode="auto">
          <a:xfrm flipV="1">
            <a:off x="2143125" y="4648200"/>
            <a:ext cx="0" cy="114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91210" name="AutoShape 74"/>
          <p:cNvCxnSpPr>
            <a:cxnSpLocks noChangeShapeType="1"/>
            <a:stCxn id="91201" idx="1"/>
            <a:endCxn id="91208" idx="3"/>
          </p:cNvCxnSpPr>
          <p:nvPr/>
        </p:nvCxnSpPr>
        <p:spPr bwMode="auto">
          <a:xfrm rot="10800000" flipV="1">
            <a:off x="2562225" y="1866900"/>
            <a:ext cx="609600" cy="3009900"/>
          </a:xfrm>
          <a:prstGeom prst="bentConnector3">
            <a:avLst>
              <a:gd name="adj1" fmla="val 31509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91211" name="Rectangle 75"/>
          <p:cNvSpPr>
            <a:spLocks noChangeArrowheads="1"/>
          </p:cNvSpPr>
          <p:nvPr/>
        </p:nvSpPr>
        <p:spPr bwMode="auto">
          <a:xfrm>
            <a:off x="127000" y="4800600"/>
            <a:ext cx="1428750" cy="990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Otros Servicios</a:t>
            </a:r>
          </a:p>
          <a:p>
            <a:pPr algn="ctr"/>
            <a:r>
              <a:rPr lang="es-ES_tradnl" sz="1000">
                <a:latin typeface="Arial" charset="0"/>
              </a:rPr>
              <a:t>Publicidad,</a:t>
            </a:r>
            <a:r>
              <a:rPr lang="es-ES_tradnl" sz="600">
                <a:latin typeface="Arial" charset="0"/>
              </a:rPr>
              <a:t> </a:t>
            </a:r>
          </a:p>
          <a:p>
            <a:pPr algn="ctr"/>
            <a:r>
              <a:rPr lang="es-ES_tradnl" sz="1000">
                <a:latin typeface="Arial" charset="0"/>
              </a:rPr>
              <a:t>Vigilancia y Seguridad,</a:t>
            </a:r>
          </a:p>
          <a:p>
            <a:pPr algn="ctr"/>
            <a:r>
              <a:rPr lang="es-ES_tradnl" sz="1000">
                <a:latin typeface="Arial" charset="0"/>
              </a:rPr>
              <a:t>Locales, Alimentación,</a:t>
            </a:r>
          </a:p>
          <a:p>
            <a:pPr algn="ctr"/>
            <a:r>
              <a:rPr lang="es-ES_tradnl" sz="1000">
                <a:latin typeface="Arial" charset="0"/>
              </a:rPr>
              <a:t>Auditoría, Contabilidad,</a:t>
            </a:r>
          </a:p>
          <a:p>
            <a:pPr algn="ctr"/>
            <a:r>
              <a:rPr lang="es-ES_tradnl" sz="1000">
                <a:latin typeface="Arial" charset="0"/>
              </a:rPr>
              <a:t>Informática, Legales</a:t>
            </a:r>
            <a:endParaRPr lang="es-ES_tradnl" sz="900">
              <a:latin typeface="Arial" charset="0"/>
            </a:endParaRPr>
          </a:p>
        </p:txBody>
      </p:sp>
      <p:cxnSp>
        <p:nvCxnSpPr>
          <p:cNvPr id="91212" name="AutoShape 76"/>
          <p:cNvCxnSpPr>
            <a:cxnSpLocks noChangeShapeType="1"/>
            <a:stCxn id="91196" idx="1"/>
            <a:endCxn id="91198" idx="1"/>
          </p:cNvCxnSpPr>
          <p:nvPr/>
        </p:nvCxnSpPr>
        <p:spPr bwMode="auto">
          <a:xfrm rot="10800000" flipV="1">
            <a:off x="5067300" y="3590925"/>
            <a:ext cx="19050" cy="879475"/>
          </a:xfrm>
          <a:prstGeom prst="bentConnector3">
            <a:avLst>
              <a:gd name="adj1" fmla="val 866667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sp>
        <p:nvSpPr>
          <p:cNvPr id="91213" name="Line 77"/>
          <p:cNvSpPr>
            <a:spLocks noChangeShapeType="1"/>
          </p:cNvSpPr>
          <p:nvPr/>
        </p:nvSpPr>
        <p:spPr bwMode="auto">
          <a:xfrm flipV="1">
            <a:off x="2409825" y="2714625"/>
            <a:ext cx="0" cy="104775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214" name="Line 78"/>
          <p:cNvSpPr>
            <a:spLocks noChangeShapeType="1"/>
          </p:cNvSpPr>
          <p:nvPr/>
        </p:nvSpPr>
        <p:spPr bwMode="auto">
          <a:xfrm flipH="1" flipV="1">
            <a:off x="708025" y="2352675"/>
            <a:ext cx="6350" cy="895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215" name="Line 79"/>
          <p:cNvSpPr>
            <a:spLocks noChangeShapeType="1"/>
          </p:cNvSpPr>
          <p:nvPr/>
        </p:nvSpPr>
        <p:spPr bwMode="auto">
          <a:xfrm flipH="1" flipV="1">
            <a:off x="717550" y="2362200"/>
            <a:ext cx="0" cy="5810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91216" name="AutoShape 80"/>
          <p:cNvCxnSpPr>
            <a:cxnSpLocks noChangeShapeType="1"/>
            <a:stCxn id="91182" idx="3"/>
            <a:endCxn id="91179" idx="1"/>
          </p:cNvCxnSpPr>
          <p:nvPr/>
        </p:nvCxnSpPr>
        <p:spPr bwMode="auto">
          <a:xfrm flipV="1">
            <a:off x="1092200" y="4076700"/>
            <a:ext cx="250825" cy="152400"/>
          </a:xfrm>
          <a:prstGeom prst="bentConnector3">
            <a:avLst>
              <a:gd name="adj1" fmla="val 41769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91217" name="AutoShape 81"/>
          <p:cNvCxnSpPr>
            <a:cxnSpLocks noChangeShapeType="1"/>
            <a:stCxn id="91181" idx="3"/>
            <a:endCxn id="91179" idx="1"/>
          </p:cNvCxnSpPr>
          <p:nvPr/>
        </p:nvCxnSpPr>
        <p:spPr bwMode="auto">
          <a:xfrm>
            <a:off x="1139825" y="3854450"/>
            <a:ext cx="203200" cy="222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</p:spPr>
      </p:cxnSp>
      <p:cxnSp>
        <p:nvCxnSpPr>
          <p:cNvPr id="91218" name="AutoShape 82"/>
          <p:cNvCxnSpPr>
            <a:cxnSpLocks noChangeShapeType="1"/>
          </p:cNvCxnSpPr>
          <p:nvPr/>
        </p:nvCxnSpPr>
        <p:spPr bwMode="auto">
          <a:xfrm flipH="1">
            <a:off x="711200" y="2349500"/>
            <a:ext cx="11113" cy="13081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grpSp>
        <p:nvGrpSpPr>
          <p:cNvPr id="91219" name="Group 83"/>
          <p:cNvGrpSpPr>
            <a:grpSpLocks/>
          </p:cNvGrpSpPr>
          <p:nvPr/>
        </p:nvGrpSpPr>
        <p:grpSpPr bwMode="auto">
          <a:xfrm>
            <a:off x="838200" y="4521200"/>
            <a:ext cx="2025650" cy="279400"/>
            <a:chOff x="528" y="3712"/>
            <a:chExt cx="1276" cy="176"/>
          </a:xfrm>
        </p:grpSpPr>
        <p:sp>
          <p:nvSpPr>
            <p:cNvPr id="91220" name="Line 84"/>
            <p:cNvSpPr>
              <a:spLocks noChangeShapeType="1"/>
            </p:cNvSpPr>
            <p:nvPr/>
          </p:nvSpPr>
          <p:spPr bwMode="auto">
            <a:xfrm>
              <a:off x="1804" y="3712"/>
              <a:ext cx="0" cy="12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21" name="Line 85"/>
            <p:cNvSpPr>
              <a:spLocks noChangeShapeType="1"/>
            </p:cNvSpPr>
            <p:nvPr/>
          </p:nvSpPr>
          <p:spPr bwMode="auto">
            <a:xfrm flipH="1">
              <a:off x="528" y="3840"/>
              <a:ext cx="127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22" name="Line 86"/>
            <p:cNvSpPr>
              <a:spLocks noChangeShapeType="1"/>
            </p:cNvSpPr>
            <p:nvPr/>
          </p:nvSpPr>
          <p:spPr bwMode="auto">
            <a:xfrm>
              <a:off x="528" y="3840"/>
              <a:ext cx="0" cy="48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1223" name="Rectangle 87"/>
          <p:cNvSpPr>
            <a:spLocks noChangeArrowheads="1"/>
          </p:cNvSpPr>
          <p:nvPr/>
        </p:nvSpPr>
        <p:spPr bwMode="auto">
          <a:xfrm>
            <a:off x="4800600" y="2181225"/>
            <a:ext cx="3190875" cy="1209675"/>
          </a:xfrm>
          <a:prstGeom prst="rect">
            <a:avLst/>
          </a:prstGeom>
          <a:solidFill>
            <a:srgbClr val="FFCC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>
              <a:latin typeface="Arial" charset="0"/>
            </a:endParaRPr>
          </a:p>
        </p:txBody>
      </p:sp>
      <p:sp>
        <p:nvSpPr>
          <p:cNvPr id="91224" name="Rectangle 88"/>
          <p:cNvSpPr>
            <a:spLocks noChangeArrowheads="1"/>
          </p:cNvSpPr>
          <p:nvPr/>
        </p:nvSpPr>
        <p:spPr bwMode="auto">
          <a:xfrm>
            <a:off x="4876800" y="2609850"/>
            <a:ext cx="638175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</a:t>
            </a:r>
          </a:p>
        </p:txBody>
      </p:sp>
      <p:sp>
        <p:nvSpPr>
          <p:cNvPr id="91225" name="Rectangle 89"/>
          <p:cNvSpPr>
            <a:spLocks noChangeArrowheads="1"/>
          </p:cNvSpPr>
          <p:nvPr/>
        </p:nvSpPr>
        <p:spPr bwMode="auto">
          <a:xfrm>
            <a:off x="5753100" y="2371725"/>
            <a:ext cx="990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 propio</a:t>
            </a:r>
          </a:p>
        </p:txBody>
      </p:sp>
      <p:sp>
        <p:nvSpPr>
          <p:cNvPr id="91226" name="Rectangle 90"/>
          <p:cNvSpPr>
            <a:spLocks noChangeArrowheads="1"/>
          </p:cNvSpPr>
          <p:nvPr/>
        </p:nvSpPr>
        <p:spPr bwMode="auto">
          <a:xfrm>
            <a:off x="7086600" y="2886075"/>
            <a:ext cx="838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Nacional</a:t>
            </a:r>
          </a:p>
        </p:txBody>
      </p:sp>
      <p:sp>
        <p:nvSpPr>
          <p:cNvPr id="91227" name="Rectangle 91"/>
          <p:cNvSpPr>
            <a:spLocks noChangeArrowheads="1"/>
          </p:cNvSpPr>
          <p:nvPr/>
        </p:nvSpPr>
        <p:spPr bwMode="auto">
          <a:xfrm>
            <a:off x="7086600" y="2371725"/>
            <a:ext cx="838200" cy="371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Inversión</a:t>
            </a:r>
          </a:p>
          <a:p>
            <a:pPr algn="ctr"/>
            <a:r>
              <a:rPr lang="es-ES_tradnl" sz="1200">
                <a:latin typeface="Arial" charset="0"/>
              </a:rPr>
              <a:t>Extranjera</a:t>
            </a:r>
          </a:p>
        </p:txBody>
      </p:sp>
      <p:sp>
        <p:nvSpPr>
          <p:cNvPr id="91228" name="Rectangle 92"/>
          <p:cNvSpPr>
            <a:spLocks noChangeArrowheads="1"/>
          </p:cNvSpPr>
          <p:nvPr/>
        </p:nvSpPr>
        <p:spPr bwMode="auto">
          <a:xfrm>
            <a:off x="5753100" y="2752725"/>
            <a:ext cx="990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Capital de </a:t>
            </a:r>
          </a:p>
          <a:p>
            <a:pPr algn="ctr"/>
            <a:r>
              <a:rPr lang="es-ES_tradnl" sz="1200">
                <a:latin typeface="Arial" charset="0"/>
              </a:rPr>
              <a:t>terceros</a:t>
            </a:r>
          </a:p>
        </p:txBody>
      </p:sp>
      <p:grpSp>
        <p:nvGrpSpPr>
          <p:cNvPr id="91229" name="Group 93"/>
          <p:cNvGrpSpPr>
            <a:grpSpLocks/>
          </p:cNvGrpSpPr>
          <p:nvPr/>
        </p:nvGrpSpPr>
        <p:grpSpPr bwMode="auto">
          <a:xfrm>
            <a:off x="6745288" y="2524125"/>
            <a:ext cx="342900" cy="457200"/>
            <a:chOff x="4249" y="1590"/>
            <a:chExt cx="216" cy="288"/>
          </a:xfrm>
        </p:grpSpPr>
        <p:cxnSp>
          <p:nvCxnSpPr>
            <p:cNvPr id="91230" name="AutoShape 94"/>
            <p:cNvCxnSpPr>
              <a:cxnSpLocks noChangeShapeType="1"/>
            </p:cNvCxnSpPr>
            <p:nvPr/>
          </p:nvCxnSpPr>
          <p:spPr bwMode="auto">
            <a:xfrm flipV="1">
              <a:off x="4320" y="1734"/>
              <a:ext cx="66" cy="47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  <p:cxnSp>
          <p:nvCxnSpPr>
            <p:cNvPr id="91231" name="AutoShape 95"/>
            <p:cNvCxnSpPr>
              <a:cxnSpLocks noChangeShapeType="1"/>
            </p:cNvCxnSpPr>
            <p:nvPr/>
          </p:nvCxnSpPr>
          <p:spPr bwMode="auto">
            <a:xfrm>
              <a:off x="4249" y="1590"/>
              <a:ext cx="1" cy="288"/>
            </a:xfrm>
            <a:prstGeom prst="bentConnector3">
              <a:avLst>
                <a:gd name="adj1" fmla="val 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91232" name="AutoShape 96"/>
            <p:cNvCxnSpPr>
              <a:cxnSpLocks noChangeShapeType="1"/>
            </p:cNvCxnSpPr>
            <p:nvPr/>
          </p:nvCxnSpPr>
          <p:spPr bwMode="auto">
            <a:xfrm>
              <a:off x="4464" y="1590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</p:grpSp>
      <p:grpSp>
        <p:nvGrpSpPr>
          <p:cNvPr id="91233" name="Group 97"/>
          <p:cNvGrpSpPr>
            <a:grpSpLocks/>
          </p:cNvGrpSpPr>
          <p:nvPr/>
        </p:nvGrpSpPr>
        <p:grpSpPr bwMode="auto">
          <a:xfrm>
            <a:off x="5514975" y="2524125"/>
            <a:ext cx="230188" cy="457200"/>
            <a:chOff x="3474" y="1590"/>
            <a:chExt cx="145" cy="288"/>
          </a:xfrm>
        </p:grpSpPr>
        <p:cxnSp>
          <p:nvCxnSpPr>
            <p:cNvPr id="91234" name="AutoShape 98"/>
            <p:cNvCxnSpPr>
              <a:cxnSpLocks noChangeShapeType="1"/>
            </p:cNvCxnSpPr>
            <p:nvPr/>
          </p:nvCxnSpPr>
          <p:spPr bwMode="auto">
            <a:xfrm>
              <a:off x="3618" y="1590"/>
              <a:ext cx="1" cy="288"/>
            </a:xfrm>
            <a:prstGeom prst="bentConnector3">
              <a:avLst>
                <a:gd name="adj1" fmla="val -7800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</p:spPr>
        </p:cxnSp>
        <p:cxnSp>
          <p:nvCxnSpPr>
            <p:cNvPr id="91235" name="AutoShape 99"/>
            <p:cNvCxnSpPr>
              <a:cxnSpLocks noChangeShapeType="1"/>
            </p:cNvCxnSpPr>
            <p:nvPr/>
          </p:nvCxnSpPr>
          <p:spPr bwMode="auto">
            <a:xfrm>
              <a:off x="3474" y="1734"/>
              <a:ext cx="66" cy="1"/>
            </a:xfrm>
            <a:prstGeom prst="straightConnector1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</p:cxnSp>
      </p:grpSp>
      <p:cxnSp>
        <p:nvCxnSpPr>
          <p:cNvPr id="91236" name="AutoShape 100"/>
          <p:cNvCxnSpPr>
            <a:cxnSpLocks noChangeShapeType="1"/>
          </p:cNvCxnSpPr>
          <p:nvPr/>
        </p:nvCxnSpPr>
        <p:spPr bwMode="auto">
          <a:xfrm>
            <a:off x="3100388" y="1343025"/>
            <a:ext cx="2095500" cy="1266825"/>
          </a:xfrm>
          <a:prstGeom prst="bentConnector2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91237" name="Rectangle 101"/>
          <p:cNvSpPr>
            <a:spLocks noChangeArrowheads="1"/>
          </p:cNvSpPr>
          <p:nvPr/>
        </p:nvSpPr>
        <p:spPr bwMode="auto">
          <a:xfrm>
            <a:off x="2486025" y="1228725"/>
            <a:ext cx="614363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Crédito</a:t>
            </a:r>
          </a:p>
        </p:txBody>
      </p:sp>
      <p:sp>
        <p:nvSpPr>
          <p:cNvPr id="91238" name="Rectangle 102"/>
          <p:cNvSpPr>
            <a:spLocks noChangeArrowheads="1"/>
          </p:cNvSpPr>
          <p:nvPr/>
        </p:nvSpPr>
        <p:spPr bwMode="auto">
          <a:xfrm>
            <a:off x="8086725" y="2609850"/>
            <a:ext cx="9906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Registro de</a:t>
            </a:r>
          </a:p>
          <a:p>
            <a:pPr algn="ctr"/>
            <a:r>
              <a:rPr lang="es-ES_tradnl" sz="1200">
                <a:latin typeface="Arial" charset="0"/>
              </a:rPr>
              <a:t>Inversión Ext.</a:t>
            </a:r>
            <a:endParaRPr lang="es-ES_tradnl" sz="1000">
              <a:latin typeface="Arial" charset="0"/>
            </a:endParaRPr>
          </a:p>
        </p:txBody>
      </p:sp>
      <p:sp>
        <p:nvSpPr>
          <p:cNvPr id="91239" name="Rectangle 103"/>
          <p:cNvSpPr>
            <a:spLocks noChangeArrowheads="1"/>
          </p:cNvSpPr>
          <p:nvPr/>
        </p:nvSpPr>
        <p:spPr bwMode="auto">
          <a:xfrm>
            <a:off x="8086725" y="30765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Regulaciones</a:t>
            </a:r>
          </a:p>
          <a:p>
            <a:pPr algn="ctr"/>
            <a:r>
              <a:rPr lang="es-ES_tradnl" sz="1200">
                <a:latin typeface="Arial" charset="0"/>
              </a:rPr>
              <a:t>Financieras</a:t>
            </a:r>
            <a:endParaRPr lang="es-ES_tradnl" sz="1000">
              <a:latin typeface="Arial" charset="0"/>
            </a:endParaRPr>
          </a:p>
        </p:txBody>
      </p:sp>
      <p:sp>
        <p:nvSpPr>
          <p:cNvPr id="91240" name="Rectangle 104"/>
          <p:cNvSpPr>
            <a:spLocks noChangeArrowheads="1"/>
          </p:cNvSpPr>
          <p:nvPr/>
        </p:nvSpPr>
        <p:spPr bwMode="auto">
          <a:xfrm>
            <a:off x="8086725" y="36861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Política </a:t>
            </a:r>
          </a:p>
          <a:p>
            <a:pPr algn="ctr"/>
            <a:r>
              <a:rPr lang="es-ES_tradnl" sz="1200">
                <a:latin typeface="Arial" charset="0"/>
              </a:rPr>
              <a:t>Monetaria</a:t>
            </a:r>
          </a:p>
        </p:txBody>
      </p:sp>
      <p:cxnSp>
        <p:nvCxnSpPr>
          <p:cNvPr id="91241" name="AutoShape 105"/>
          <p:cNvCxnSpPr>
            <a:cxnSpLocks noChangeShapeType="1"/>
            <a:stCxn id="91227" idx="3"/>
            <a:endCxn id="91238" idx="1"/>
          </p:cNvCxnSpPr>
          <p:nvPr/>
        </p:nvCxnSpPr>
        <p:spPr bwMode="auto">
          <a:xfrm>
            <a:off x="7924800" y="2557463"/>
            <a:ext cx="161925" cy="233362"/>
          </a:xfrm>
          <a:prstGeom prst="straightConnector1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</p:cxnSp>
      <p:cxnSp>
        <p:nvCxnSpPr>
          <p:cNvPr id="91242" name="AutoShape 106"/>
          <p:cNvCxnSpPr>
            <a:cxnSpLocks noChangeShapeType="1"/>
            <a:stCxn id="91240" idx="0"/>
            <a:endCxn id="91239" idx="2"/>
          </p:cNvCxnSpPr>
          <p:nvPr/>
        </p:nvCxnSpPr>
        <p:spPr bwMode="auto">
          <a:xfrm flipV="1">
            <a:off x="8582025" y="3429000"/>
            <a:ext cx="0" cy="257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cxnSp>
        <p:nvCxnSpPr>
          <p:cNvPr id="91243" name="AutoShape 107"/>
          <p:cNvCxnSpPr>
            <a:cxnSpLocks noChangeShapeType="1"/>
          </p:cNvCxnSpPr>
          <p:nvPr/>
        </p:nvCxnSpPr>
        <p:spPr bwMode="auto">
          <a:xfrm>
            <a:off x="3100388" y="1343025"/>
            <a:ext cx="4986337" cy="1909763"/>
          </a:xfrm>
          <a:prstGeom prst="bentConnector3">
            <a:avLst>
              <a:gd name="adj1" fmla="val 34319"/>
            </a:avLst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</p:cxnSp>
      <p:sp>
        <p:nvSpPr>
          <p:cNvPr id="91244" name="Rectangle 108"/>
          <p:cNvSpPr>
            <a:spLocks noChangeArrowheads="1"/>
          </p:cNvSpPr>
          <p:nvPr/>
        </p:nvSpPr>
        <p:spPr bwMode="auto">
          <a:xfrm>
            <a:off x="7010400" y="3429000"/>
            <a:ext cx="990600" cy="35242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Servicios de</a:t>
            </a:r>
          </a:p>
          <a:p>
            <a:pPr algn="ctr"/>
            <a:r>
              <a:rPr lang="es-ES_tradnl" sz="1200">
                <a:latin typeface="Arial" charset="0"/>
              </a:rPr>
              <a:t>Información</a:t>
            </a:r>
            <a:endParaRPr lang="es-ES_tradnl" sz="1000">
              <a:latin typeface="Arial" charset="0"/>
            </a:endParaRPr>
          </a:p>
        </p:txBody>
      </p:sp>
      <p:sp>
        <p:nvSpPr>
          <p:cNvPr id="91245" name="Rectangle 109"/>
          <p:cNvSpPr>
            <a:spLocks noChangeArrowheads="1"/>
          </p:cNvSpPr>
          <p:nvPr/>
        </p:nvSpPr>
        <p:spPr bwMode="auto">
          <a:xfrm>
            <a:off x="6562725" y="3848100"/>
            <a:ext cx="1371600" cy="4000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Capacitación y </a:t>
            </a:r>
          </a:p>
          <a:p>
            <a:pPr algn="ctr"/>
            <a:r>
              <a:rPr lang="es-ES_tradnl" sz="1200">
                <a:latin typeface="Arial" charset="0"/>
              </a:rPr>
              <a:t>Asistencia Técnica</a:t>
            </a:r>
            <a:endParaRPr lang="es-ES_tradnl" sz="1000">
              <a:latin typeface="Arial" charset="0"/>
            </a:endParaRPr>
          </a:p>
        </p:txBody>
      </p:sp>
      <p:sp>
        <p:nvSpPr>
          <p:cNvPr id="91246" name="Rectangle 110"/>
          <p:cNvSpPr>
            <a:spLocks noChangeArrowheads="1"/>
          </p:cNvSpPr>
          <p:nvPr/>
        </p:nvSpPr>
        <p:spPr bwMode="auto">
          <a:xfrm>
            <a:off x="6562725" y="4305300"/>
            <a:ext cx="1371600" cy="2286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Educación Superior</a:t>
            </a:r>
            <a:endParaRPr lang="es-ES_tradnl" sz="1000">
              <a:latin typeface="Arial" charset="0"/>
            </a:endParaRPr>
          </a:p>
        </p:txBody>
      </p:sp>
      <p:sp>
        <p:nvSpPr>
          <p:cNvPr id="91247" name="Rectangle 111"/>
          <p:cNvSpPr>
            <a:spLocks noChangeArrowheads="1"/>
          </p:cNvSpPr>
          <p:nvPr/>
        </p:nvSpPr>
        <p:spPr bwMode="auto">
          <a:xfrm>
            <a:off x="6934200" y="4953000"/>
            <a:ext cx="1371600" cy="400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Educación Básica</a:t>
            </a:r>
          </a:p>
          <a:p>
            <a:pPr algn="ctr"/>
            <a:r>
              <a:rPr lang="es-ES_tradnl" sz="1200">
                <a:latin typeface="Arial" charset="0"/>
              </a:rPr>
              <a:t>y Media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48" name="AutoShape 112"/>
          <p:cNvCxnSpPr>
            <a:cxnSpLocks noChangeShapeType="1"/>
          </p:cNvCxnSpPr>
          <p:nvPr/>
        </p:nvCxnSpPr>
        <p:spPr bwMode="auto">
          <a:xfrm flipV="1">
            <a:off x="5857875" y="3576638"/>
            <a:ext cx="1119188" cy="4762"/>
          </a:xfrm>
          <a:prstGeom prst="straightConnector1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</p:cxnSp>
      <p:cxnSp>
        <p:nvCxnSpPr>
          <p:cNvPr id="91249" name="AutoShape 113"/>
          <p:cNvCxnSpPr>
            <a:cxnSpLocks noChangeShapeType="1"/>
            <a:stCxn id="91246" idx="1"/>
          </p:cNvCxnSpPr>
          <p:nvPr/>
        </p:nvCxnSpPr>
        <p:spPr bwMode="auto">
          <a:xfrm rot="10800000">
            <a:off x="6143625" y="4057650"/>
            <a:ext cx="419100" cy="361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cxnSp>
        <p:nvCxnSpPr>
          <p:cNvPr id="91250" name="AutoShape 114"/>
          <p:cNvCxnSpPr>
            <a:cxnSpLocks noChangeShapeType="1"/>
          </p:cNvCxnSpPr>
          <p:nvPr/>
        </p:nvCxnSpPr>
        <p:spPr bwMode="auto">
          <a:xfrm rot="10800000" flipV="1">
            <a:off x="6134100" y="3581400"/>
            <a:ext cx="800100" cy="48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sp>
        <p:nvSpPr>
          <p:cNvPr id="91251" name="Rectangle 115"/>
          <p:cNvSpPr>
            <a:spLocks noChangeArrowheads="1"/>
          </p:cNvSpPr>
          <p:nvPr/>
        </p:nvSpPr>
        <p:spPr bwMode="auto">
          <a:xfrm>
            <a:off x="5867400" y="4981575"/>
            <a:ext cx="8382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Seguridad</a:t>
            </a:r>
          </a:p>
          <a:p>
            <a:pPr algn="ctr"/>
            <a:r>
              <a:rPr lang="es-ES_tradnl" sz="1200">
                <a:latin typeface="Arial" charset="0"/>
              </a:rPr>
              <a:t>Social</a:t>
            </a:r>
            <a:endParaRPr lang="es-ES_tradnl" sz="1000">
              <a:latin typeface="Arial" charset="0"/>
            </a:endParaRPr>
          </a:p>
        </p:txBody>
      </p:sp>
      <p:sp>
        <p:nvSpPr>
          <p:cNvPr id="91252" name="Rectangle 116"/>
          <p:cNvSpPr>
            <a:spLocks noChangeArrowheads="1"/>
          </p:cNvSpPr>
          <p:nvPr/>
        </p:nvSpPr>
        <p:spPr bwMode="auto">
          <a:xfrm>
            <a:off x="6289675" y="61626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Procesos</a:t>
            </a:r>
          </a:p>
          <a:p>
            <a:pPr algn="ctr"/>
            <a:r>
              <a:rPr lang="es-ES_tradnl" sz="1200">
                <a:latin typeface="Arial" charset="0"/>
              </a:rPr>
              <a:t>Judiciales</a:t>
            </a:r>
            <a:endParaRPr lang="es-ES_tradnl" sz="1000">
              <a:latin typeface="Arial" charset="0"/>
            </a:endParaRPr>
          </a:p>
        </p:txBody>
      </p:sp>
      <p:sp>
        <p:nvSpPr>
          <p:cNvPr id="91253" name="Rectangle 117"/>
          <p:cNvSpPr>
            <a:spLocks noChangeArrowheads="1"/>
          </p:cNvSpPr>
          <p:nvPr/>
        </p:nvSpPr>
        <p:spPr bwMode="auto">
          <a:xfrm>
            <a:off x="7366000" y="617220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Seguridad </a:t>
            </a:r>
          </a:p>
          <a:p>
            <a:pPr algn="ctr"/>
            <a:r>
              <a:rPr lang="es-ES_tradnl" sz="1200">
                <a:latin typeface="Arial" charset="0"/>
              </a:rPr>
              <a:t>Pública</a:t>
            </a:r>
            <a:endParaRPr lang="es-ES_tradnl" sz="1000">
              <a:latin typeface="Arial" charset="0"/>
            </a:endParaRPr>
          </a:p>
        </p:txBody>
      </p:sp>
      <p:sp>
        <p:nvSpPr>
          <p:cNvPr id="91254" name="Line 118"/>
          <p:cNvSpPr>
            <a:spLocks noChangeShapeType="1"/>
          </p:cNvSpPr>
          <p:nvPr/>
        </p:nvSpPr>
        <p:spPr bwMode="auto">
          <a:xfrm flipH="1">
            <a:off x="6324600" y="4057650"/>
            <a:ext cx="228600" cy="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91255" name="Rectangle 119"/>
          <p:cNvSpPr>
            <a:spLocks noChangeArrowheads="1"/>
          </p:cNvSpPr>
          <p:nvPr/>
        </p:nvSpPr>
        <p:spPr bwMode="auto">
          <a:xfrm>
            <a:off x="6934200" y="46291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Educación Técnica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56" name="AutoShape 120"/>
          <p:cNvCxnSpPr>
            <a:cxnSpLocks noChangeShapeType="1"/>
            <a:endCxn id="91255" idx="1"/>
          </p:cNvCxnSpPr>
          <p:nvPr/>
        </p:nvCxnSpPr>
        <p:spPr bwMode="auto">
          <a:xfrm>
            <a:off x="6143625" y="4057650"/>
            <a:ext cx="790575" cy="685800"/>
          </a:xfrm>
          <a:prstGeom prst="bentConnector3">
            <a:avLst>
              <a:gd name="adj1" fmla="val 25903"/>
            </a:avLst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</p:cxnSp>
      <p:grpSp>
        <p:nvGrpSpPr>
          <p:cNvPr id="91257" name="Group 121"/>
          <p:cNvGrpSpPr>
            <a:grpSpLocks/>
          </p:cNvGrpSpPr>
          <p:nvPr/>
        </p:nvGrpSpPr>
        <p:grpSpPr bwMode="auto">
          <a:xfrm>
            <a:off x="76200" y="6096000"/>
            <a:ext cx="2057400" cy="685800"/>
            <a:chOff x="96" y="3792"/>
            <a:chExt cx="1296" cy="432"/>
          </a:xfrm>
        </p:grpSpPr>
        <p:sp>
          <p:nvSpPr>
            <p:cNvPr id="91258" name="Rectangle 122"/>
            <p:cNvSpPr>
              <a:spLocks noChangeArrowheads="1"/>
            </p:cNvSpPr>
            <p:nvPr/>
          </p:nvSpPr>
          <p:spPr bwMode="auto">
            <a:xfrm>
              <a:off x="432" y="3792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Impuestos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91259" name="Rectangle 123"/>
            <p:cNvSpPr>
              <a:spLocks noChangeArrowheads="1"/>
            </p:cNvSpPr>
            <p:nvPr/>
          </p:nvSpPr>
          <p:spPr bwMode="auto">
            <a:xfrm>
              <a:off x="96" y="408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Nacionales</a:t>
              </a:r>
              <a:endParaRPr lang="es-ES_tradnl" sz="1000">
                <a:latin typeface="Arial" charset="0"/>
              </a:endParaRPr>
            </a:p>
          </p:txBody>
        </p:sp>
        <p:sp>
          <p:nvSpPr>
            <p:cNvPr id="91260" name="Rectangle 124"/>
            <p:cNvSpPr>
              <a:spLocks noChangeArrowheads="1"/>
            </p:cNvSpPr>
            <p:nvPr/>
          </p:nvSpPr>
          <p:spPr bwMode="auto">
            <a:xfrm>
              <a:off x="768" y="4080"/>
              <a:ext cx="62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sz="1200">
                  <a:latin typeface="Arial" charset="0"/>
                </a:rPr>
                <a:t>Municipales</a:t>
              </a:r>
              <a:endParaRPr lang="es-ES_tradnl" sz="1000">
                <a:latin typeface="Arial" charset="0"/>
              </a:endParaRPr>
            </a:p>
          </p:txBody>
        </p:sp>
        <p:cxnSp>
          <p:nvCxnSpPr>
            <p:cNvPr id="91261" name="AutoShape 125"/>
            <p:cNvCxnSpPr>
              <a:cxnSpLocks noChangeShapeType="1"/>
              <a:stCxn id="91258" idx="2"/>
              <a:endCxn id="91259" idx="0"/>
            </p:cNvCxnSpPr>
            <p:nvPr/>
          </p:nvCxnSpPr>
          <p:spPr bwMode="auto">
            <a:xfrm rot="5400000">
              <a:off x="504" y="3840"/>
              <a:ext cx="144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91262" name="AutoShape 126"/>
            <p:cNvCxnSpPr>
              <a:cxnSpLocks noChangeShapeType="1"/>
              <a:stCxn id="91258" idx="2"/>
              <a:endCxn id="91260" idx="0"/>
            </p:cNvCxnSpPr>
            <p:nvPr/>
          </p:nvCxnSpPr>
          <p:spPr bwMode="auto">
            <a:xfrm rot="16200000" flipH="1">
              <a:off x="840" y="3840"/>
              <a:ext cx="144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</p:grpSp>
      <p:sp>
        <p:nvSpPr>
          <p:cNvPr id="91263" name="Rectangle 127"/>
          <p:cNvSpPr>
            <a:spLocks noChangeArrowheads="1"/>
          </p:cNvSpPr>
          <p:nvPr/>
        </p:nvSpPr>
        <p:spPr bwMode="auto">
          <a:xfrm>
            <a:off x="1657350" y="5219700"/>
            <a:ext cx="1447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Normas de Calidad</a:t>
            </a:r>
          </a:p>
          <a:p>
            <a:pPr algn="ctr"/>
            <a:r>
              <a:rPr lang="es-ES_tradnl" sz="1200">
                <a:latin typeface="Arial" charset="0"/>
              </a:rPr>
              <a:t>y Metrología</a:t>
            </a:r>
            <a:endParaRPr lang="es-ES_tradnl" sz="1000">
              <a:latin typeface="Arial" charset="0"/>
            </a:endParaRPr>
          </a:p>
        </p:txBody>
      </p:sp>
      <p:sp>
        <p:nvSpPr>
          <p:cNvPr id="91264" name="Rectangle 128"/>
          <p:cNvSpPr>
            <a:spLocks noChangeArrowheads="1"/>
          </p:cNvSpPr>
          <p:nvPr/>
        </p:nvSpPr>
        <p:spPr bwMode="auto">
          <a:xfrm>
            <a:off x="2819400" y="6162675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Licencias y</a:t>
            </a:r>
          </a:p>
          <a:p>
            <a:pPr algn="ctr"/>
            <a:r>
              <a:rPr lang="es-ES_tradnl" sz="1200">
                <a:latin typeface="Arial" charset="0"/>
              </a:rPr>
              <a:t>Permisos</a:t>
            </a:r>
            <a:endParaRPr lang="es-ES_tradnl" sz="1000">
              <a:latin typeface="Arial" charset="0"/>
            </a:endParaRPr>
          </a:p>
        </p:txBody>
      </p:sp>
      <p:sp>
        <p:nvSpPr>
          <p:cNvPr id="91265" name="Rectangle 129"/>
          <p:cNvSpPr>
            <a:spLocks noChangeArrowheads="1"/>
          </p:cNvSpPr>
          <p:nvPr/>
        </p:nvSpPr>
        <p:spPr bwMode="auto">
          <a:xfrm>
            <a:off x="1657350" y="5676900"/>
            <a:ext cx="1447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Normas Ambientales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66" name="AutoShape 130"/>
          <p:cNvCxnSpPr>
            <a:cxnSpLocks noChangeShapeType="1"/>
          </p:cNvCxnSpPr>
          <p:nvPr/>
        </p:nvCxnSpPr>
        <p:spPr bwMode="auto">
          <a:xfrm flipV="1">
            <a:off x="3109913" y="5792788"/>
            <a:ext cx="219075" cy="3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91267" name="Rectangle 131"/>
          <p:cNvSpPr>
            <a:spLocks noChangeArrowheads="1"/>
          </p:cNvSpPr>
          <p:nvPr/>
        </p:nvSpPr>
        <p:spPr bwMode="auto">
          <a:xfrm>
            <a:off x="3886200" y="6162675"/>
            <a:ext cx="1066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Trámites de</a:t>
            </a:r>
          </a:p>
          <a:p>
            <a:pPr algn="ctr"/>
            <a:r>
              <a:rPr lang="es-ES_tradnl" sz="1200">
                <a:latin typeface="Arial" charset="0"/>
              </a:rPr>
              <a:t>Import / Export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68" name="AutoShape 132"/>
          <p:cNvCxnSpPr>
            <a:cxnSpLocks noChangeShapeType="1"/>
            <a:endCxn id="91264" idx="0"/>
          </p:cNvCxnSpPr>
          <p:nvPr/>
        </p:nvCxnSpPr>
        <p:spPr bwMode="auto">
          <a:xfrm rot="5400000">
            <a:off x="3114675" y="5229225"/>
            <a:ext cx="1133475" cy="733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cxnSp>
        <p:nvCxnSpPr>
          <p:cNvPr id="91269" name="AutoShape 133"/>
          <p:cNvCxnSpPr>
            <a:cxnSpLocks noChangeShapeType="1"/>
          </p:cNvCxnSpPr>
          <p:nvPr/>
        </p:nvCxnSpPr>
        <p:spPr bwMode="auto">
          <a:xfrm rot="16200000" flipH="1">
            <a:off x="3648075" y="5410200"/>
            <a:ext cx="1171575" cy="3714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cxnSp>
        <p:nvCxnSpPr>
          <p:cNvPr id="91270" name="AutoShape 134"/>
          <p:cNvCxnSpPr>
            <a:cxnSpLocks noChangeShapeType="1"/>
            <a:stCxn id="91263" idx="3"/>
          </p:cNvCxnSpPr>
          <p:nvPr/>
        </p:nvCxnSpPr>
        <p:spPr bwMode="auto">
          <a:xfrm>
            <a:off x="3105150" y="5395913"/>
            <a:ext cx="1619250" cy="76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91271" name="Rectangle 135"/>
          <p:cNvSpPr>
            <a:spLocks noChangeArrowheads="1"/>
          </p:cNvSpPr>
          <p:nvPr/>
        </p:nvSpPr>
        <p:spPr bwMode="auto">
          <a:xfrm>
            <a:off x="1895475" y="6000750"/>
            <a:ext cx="685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Política</a:t>
            </a:r>
          </a:p>
          <a:p>
            <a:pPr algn="ctr"/>
            <a:r>
              <a:rPr lang="es-ES_tradnl" sz="1200">
                <a:latin typeface="Arial" charset="0"/>
              </a:rPr>
              <a:t>Fiscal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72" name="AutoShape 136"/>
          <p:cNvCxnSpPr>
            <a:cxnSpLocks noChangeShapeType="1"/>
            <a:endCxn id="91258" idx="3"/>
          </p:cNvCxnSpPr>
          <p:nvPr/>
        </p:nvCxnSpPr>
        <p:spPr bwMode="auto">
          <a:xfrm flipH="1">
            <a:off x="1600200" y="6170613"/>
            <a:ext cx="288925" cy="39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91273" name="Group 137"/>
          <p:cNvGrpSpPr>
            <a:grpSpLocks/>
          </p:cNvGrpSpPr>
          <p:nvPr/>
        </p:nvGrpSpPr>
        <p:grpSpPr bwMode="auto">
          <a:xfrm>
            <a:off x="2574925" y="5207000"/>
            <a:ext cx="2295525" cy="914400"/>
            <a:chOff x="-1728" y="3288"/>
            <a:chExt cx="1458" cy="576"/>
          </a:xfrm>
        </p:grpSpPr>
        <p:sp>
          <p:nvSpPr>
            <p:cNvPr id="91274" name="Line 138"/>
            <p:cNvSpPr>
              <a:spLocks noChangeShapeType="1"/>
            </p:cNvSpPr>
            <p:nvPr/>
          </p:nvSpPr>
          <p:spPr bwMode="auto">
            <a:xfrm flipH="1">
              <a:off x="-1344" y="3288"/>
              <a:ext cx="107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75" name="Line 139"/>
            <p:cNvSpPr>
              <a:spLocks noChangeShapeType="1"/>
            </p:cNvSpPr>
            <p:nvPr/>
          </p:nvSpPr>
          <p:spPr bwMode="auto">
            <a:xfrm>
              <a:off x="-1344" y="3288"/>
              <a:ext cx="0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76" name="Line 140"/>
            <p:cNvSpPr>
              <a:spLocks noChangeShapeType="1"/>
            </p:cNvSpPr>
            <p:nvPr/>
          </p:nvSpPr>
          <p:spPr bwMode="auto">
            <a:xfrm flipH="1">
              <a:off x="-1728" y="3864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1277" name="Rectangle 141"/>
          <p:cNvSpPr>
            <a:spLocks noChangeArrowheads="1"/>
          </p:cNvSpPr>
          <p:nvPr/>
        </p:nvSpPr>
        <p:spPr bwMode="auto">
          <a:xfrm>
            <a:off x="4648200" y="5286375"/>
            <a:ext cx="1193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Investigación </a:t>
            </a:r>
          </a:p>
          <a:p>
            <a:pPr algn="ctr"/>
            <a:r>
              <a:rPr lang="es-ES_tradnl" sz="1200">
                <a:latin typeface="Arial" charset="0"/>
              </a:rPr>
              <a:t>y Desarrollo</a:t>
            </a:r>
            <a:endParaRPr lang="es-ES_tradnl" sz="1000">
              <a:latin typeface="Arial" charset="0"/>
            </a:endParaRPr>
          </a:p>
        </p:txBody>
      </p:sp>
      <p:cxnSp>
        <p:nvCxnSpPr>
          <p:cNvPr id="91278" name="AutoShape 142"/>
          <p:cNvCxnSpPr>
            <a:cxnSpLocks noChangeShapeType="1"/>
            <a:stCxn id="91277" idx="2"/>
            <a:endCxn id="91312" idx="0"/>
          </p:cNvCxnSpPr>
          <p:nvPr/>
        </p:nvCxnSpPr>
        <p:spPr bwMode="auto">
          <a:xfrm flipH="1">
            <a:off x="5243513" y="5638800"/>
            <a:ext cx="1587" cy="1047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sp>
        <p:nvSpPr>
          <p:cNvPr id="91279" name="Rectangle 143"/>
          <p:cNvSpPr>
            <a:spLocks noChangeArrowheads="1"/>
          </p:cNvSpPr>
          <p:nvPr/>
        </p:nvSpPr>
        <p:spPr bwMode="auto">
          <a:xfrm>
            <a:off x="4829175" y="4857750"/>
            <a:ext cx="9906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Regulaciones</a:t>
            </a:r>
          </a:p>
          <a:p>
            <a:pPr algn="ctr"/>
            <a:r>
              <a:rPr lang="es-ES_tradnl" sz="1200">
                <a:latin typeface="Arial" charset="0"/>
              </a:rPr>
              <a:t>Laborales</a:t>
            </a:r>
            <a:endParaRPr lang="es-ES_tradnl" sz="1000">
              <a:latin typeface="Arial" charset="0"/>
            </a:endParaRPr>
          </a:p>
        </p:txBody>
      </p:sp>
      <p:sp>
        <p:nvSpPr>
          <p:cNvPr id="91280" name="Rectangle 144"/>
          <p:cNvSpPr>
            <a:spLocks noChangeArrowheads="1"/>
          </p:cNvSpPr>
          <p:nvPr/>
        </p:nvSpPr>
        <p:spPr bwMode="auto">
          <a:xfrm>
            <a:off x="5099050" y="6165850"/>
            <a:ext cx="1066800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Admon. de</a:t>
            </a:r>
          </a:p>
          <a:p>
            <a:pPr algn="ctr"/>
            <a:r>
              <a:rPr lang="es-ES_tradnl" sz="1200">
                <a:latin typeface="Arial" charset="0"/>
              </a:rPr>
              <a:t>TLCs</a:t>
            </a:r>
            <a:endParaRPr lang="es-ES_tradnl" sz="1000">
              <a:latin typeface="Arial" charset="0"/>
            </a:endParaRPr>
          </a:p>
        </p:txBody>
      </p:sp>
      <p:grpSp>
        <p:nvGrpSpPr>
          <p:cNvPr id="91281" name="Group 145"/>
          <p:cNvGrpSpPr>
            <a:grpSpLocks/>
          </p:cNvGrpSpPr>
          <p:nvPr/>
        </p:nvGrpSpPr>
        <p:grpSpPr bwMode="auto">
          <a:xfrm>
            <a:off x="1074738" y="4229100"/>
            <a:ext cx="3344862" cy="1371600"/>
            <a:chOff x="-2112" y="2684"/>
            <a:chExt cx="2079" cy="844"/>
          </a:xfrm>
        </p:grpSpPr>
        <p:sp>
          <p:nvSpPr>
            <p:cNvPr id="91282" name="Line 146"/>
            <p:cNvSpPr>
              <a:spLocks noChangeShapeType="1"/>
            </p:cNvSpPr>
            <p:nvPr/>
          </p:nvSpPr>
          <p:spPr bwMode="auto">
            <a:xfrm>
              <a:off x="-1056" y="3192"/>
              <a:ext cx="102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83" name="Line 147"/>
            <p:cNvSpPr>
              <a:spLocks noChangeShapeType="1"/>
            </p:cNvSpPr>
            <p:nvPr/>
          </p:nvSpPr>
          <p:spPr bwMode="auto">
            <a:xfrm>
              <a:off x="-40" y="3192"/>
              <a:ext cx="0" cy="33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84" name="Line 148"/>
            <p:cNvSpPr>
              <a:spLocks noChangeShapeType="1"/>
            </p:cNvSpPr>
            <p:nvPr/>
          </p:nvSpPr>
          <p:spPr bwMode="auto">
            <a:xfrm>
              <a:off x="-2112" y="2684"/>
              <a:ext cx="105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85" name="Line 149"/>
            <p:cNvSpPr>
              <a:spLocks noChangeShapeType="1"/>
            </p:cNvSpPr>
            <p:nvPr/>
          </p:nvSpPr>
          <p:spPr bwMode="auto">
            <a:xfrm>
              <a:off x="-1056" y="2688"/>
              <a:ext cx="0" cy="50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91286" name="AutoShape 150"/>
          <p:cNvCxnSpPr>
            <a:cxnSpLocks noChangeShapeType="1"/>
          </p:cNvCxnSpPr>
          <p:nvPr/>
        </p:nvCxnSpPr>
        <p:spPr bwMode="auto">
          <a:xfrm flipV="1">
            <a:off x="4953000" y="6324600"/>
            <a:ext cx="152400" cy="3175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grpSp>
        <p:nvGrpSpPr>
          <p:cNvPr id="91287" name="Group 151"/>
          <p:cNvGrpSpPr>
            <a:grpSpLocks/>
          </p:cNvGrpSpPr>
          <p:nvPr/>
        </p:nvGrpSpPr>
        <p:grpSpPr bwMode="auto">
          <a:xfrm>
            <a:off x="6149975" y="4476750"/>
            <a:ext cx="796925" cy="698500"/>
            <a:chOff x="6698" y="2980"/>
            <a:chExt cx="502" cy="440"/>
          </a:xfrm>
        </p:grpSpPr>
        <p:sp>
          <p:nvSpPr>
            <p:cNvPr id="91288" name="Line 152"/>
            <p:cNvSpPr>
              <a:spLocks noChangeShapeType="1"/>
            </p:cNvSpPr>
            <p:nvPr/>
          </p:nvSpPr>
          <p:spPr bwMode="auto">
            <a:xfrm>
              <a:off x="6698" y="2982"/>
              <a:ext cx="44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89" name="Line 153"/>
            <p:cNvSpPr>
              <a:spLocks noChangeShapeType="1"/>
            </p:cNvSpPr>
            <p:nvPr/>
          </p:nvSpPr>
          <p:spPr bwMode="auto">
            <a:xfrm>
              <a:off x="6744" y="2980"/>
              <a:ext cx="0" cy="258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90" name="Line 154"/>
            <p:cNvSpPr>
              <a:spLocks noChangeShapeType="1"/>
            </p:cNvSpPr>
            <p:nvPr/>
          </p:nvSpPr>
          <p:spPr bwMode="auto">
            <a:xfrm>
              <a:off x="7110" y="3420"/>
              <a:ext cx="90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91" name="Line 155"/>
            <p:cNvSpPr>
              <a:spLocks noChangeShapeType="1"/>
            </p:cNvSpPr>
            <p:nvPr/>
          </p:nvSpPr>
          <p:spPr bwMode="auto">
            <a:xfrm>
              <a:off x="6742" y="3240"/>
              <a:ext cx="368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92" name="Line 156"/>
            <p:cNvSpPr>
              <a:spLocks noChangeShapeType="1"/>
            </p:cNvSpPr>
            <p:nvPr/>
          </p:nvSpPr>
          <p:spPr bwMode="auto">
            <a:xfrm>
              <a:off x="7110" y="3238"/>
              <a:ext cx="0" cy="18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91293" name="Group 157"/>
          <p:cNvGrpSpPr>
            <a:grpSpLocks/>
          </p:cNvGrpSpPr>
          <p:nvPr/>
        </p:nvGrpSpPr>
        <p:grpSpPr bwMode="auto">
          <a:xfrm>
            <a:off x="4921250" y="4473575"/>
            <a:ext cx="1174750" cy="533400"/>
            <a:chOff x="5926" y="2978"/>
            <a:chExt cx="752" cy="336"/>
          </a:xfrm>
        </p:grpSpPr>
        <p:sp>
          <p:nvSpPr>
            <p:cNvPr id="91294" name="Line 158"/>
            <p:cNvSpPr>
              <a:spLocks noChangeShapeType="1"/>
            </p:cNvSpPr>
            <p:nvPr/>
          </p:nvSpPr>
          <p:spPr bwMode="auto">
            <a:xfrm flipH="1">
              <a:off x="6670" y="3110"/>
              <a:ext cx="4" cy="204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95" name="Line 159"/>
            <p:cNvSpPr>
              <a:spLocks noChangeShapeType="1"/>
            </p:cNvSpPr>
            <p:nvPr/>
          </p:nvSpPr>
          <p:spPr bwMode="auto">
            <a:xfrm flipH="1">
              <a:off x="6182" y="3106"/>
              <a:ext cx="0" cy="116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96" name="Line 160"/>
            <p:cNvSpPr>
              <a:spLocks noChangeShapeType="1"/>
            </p:cNvSpPr>
            <p:nvPr/>
          </p:nvSpPr>
          <p:spPr bwMode="auto">
            <a:xfrm>
              <a:off x="5930" y="3110"/>
              <a:ext cx="748" cy="0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297" name="Line 161"/>
            <p:cNvSpPr>
              <a:spLocks noChangeShapeType="1"/>
            </p:cNvSpPr>
            <p:nvPr/>
          </p:nvSpPr>
          <p:spPr bwMode="auto">
            <a:xfrm flipH="1">
              <a:off x="5926" y="2978"/>
              <a:ext cx="0" cy="132"/>
            </a:xfrm>
            <a:prstGeom prst="line">
              <a:avLst/>
            </a:prstGeom>
            <a:noFill/>
            <a:ln w="9525">
              <a:solidFill>
                <a:srgbClr val="66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91298" name="AutoShape 162"/>
          <p:cNvCxnSpPr>
            <a:cxnSpLocks noChangeShapeType="1"/>
            <a:stCxn id="91271" idx="2"/>
          </p:cNvCxnSpPr>
          <p:nvPr/>
        </p:nvCxnSpPr>
        <p:spPr bwMode="auto">
          <a:xfrm rot="5400000" flipH="1" flipV="1">
            <a:off x="4252912" y="2024063"/>
            <a:ext cx="2314575" cy="6343650"/>
          </a:xfrm>
          <a:prstGeom prst="bentConnector4">
            <a:avLst>
              <a:gd name="adj1" fmla="val -9875"/>
              <a:gd name="adj2" fmla="val 100148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grpSp>
        <p:nvGrpSpPr>
          <p:cNvPr id="91299" name="Group 163"/>
          <p:cNvGrpSpPr>
            <a:grpSpLocks/>
          </p:cNvGrpSpPr>
          <p:nvPr/>
        </p:nvGrpSpPr>
        <p:grpSpPr bwMode="auto">
          <a:xfrm>
            <a:off x="3124200" y="1676400"/>
            <a:ext cx="4940300" cy="3409950"/>
            <a:chOff x="-3456" y="1056"/>
            <a:chExt cx="3112" cy="2148"/>
          </a:xfrm>
        </p:grpSpPr>
        <p:sp>
          <p:nvSpPr>
            <p:cNvPr id="91300" name="Line 164"/>
            <p:cNvSpPr>
              <a:spLocks noChangeShapeType="1"/>
            </p:cNvSpPr>
            <p:nvPr/>
          </p:nvSpPr>
          <p:spPr bwMode="auto">
            <a:xfrm>
              <a:off x="-3448" y="1062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1" name="Line 165"/>
            <p:cNvSpPr>
              <a:spLocks noChangeShapeType="1"/>
            </p:cNvSpPr>
            <p:nvPr/>
          </p:nvSpPr>
          <p:spPr bwMode="auto">
            <a:xfrm flipH="1">
              <a:off x="-382" y="1374"/>
              <a:ext cx="6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2" name="Line 166"/>
            <p:cNvSpPr>
              <a:spLocks noChangeShapeType="1"/>
            </p:cNvSpPr>
            <p:nvPr/>
          </p:nvSpPr>
          <p:spPr bwMode="auto">
            <a:xfrm flipH="1" flipV="1">
              <a:off x="-1452" y="2140"/>
              <a:ext cx="1060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3" name="Line 167"/>
            <p:cNvSpPr>
              <a:spLocks noChangeShapeType="1"/>
            </p:cNvSpPr>
            <p:nvPr/>
          </p:nvSpPr>
          <p:spPr bwMode="auto">
            <a:xfrm>
              <a:off x="-1456" y="2142"/>
              <a:ext cx="0" cy="8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4" name="Line 168"/>
            <p:cNvSpPr>
              <a:spLocks noChangeShapeType="1"/>
            </p:cNvSpPr>
            <p:nvPr/>
          </p:nvSpPr>
          <p:spPr bwMode="auto">
            <a:xfrm flipH="1">
              <a:off x="-2388" y="3000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5" name="Line 169"/>
            <p:cNvSpPr>
              <a:spLocks noChangeShapeType="1"/>
            </p:cNvSpPr>
            <p:nvPr/>
          </p:nvSpPr>
          <p:spPr bwMode="auto">
            <a:xfrm flipH="1">
              <a:off x="-2382" y="3000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6" name="Line 170"/>
            <p:cNvSpPr>
              <a:spLocks noChangeShapeType="1"/>
            </p:cNvSpPr>
            <p:nvPr/>
          </p:nvSpPr>
          <p:spPr bwMode="auto">
            <a:xfrm flipH="1" flipV="1">
              <a:off x="-3456" y="3192"/>
              <a:ext cx="1074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7" name="Line 171"/>
            <p:cNvSpPr>
              <a:spLocks noChangeShapeType="1"/>
            </p:cNvSpPr>
            <p:nvPr/>
          </p:nvSpPr>
          <p:spPr bwMode="auto">
            <a:xfrm flipV="1">
              <a:off x="-3456" y="1056"/>
              <a:ext cx="0" cy="2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8" name="Line 172"/>
            <p:cNvSpPr>
              <a:spLocks noChangeShapeType="1"/>
            </p:cNvSpPr>
            <p:nvPr/>
          </p:nvSpPr>
          <p:spPr bwMode="auto">
            <a:xfrm>
              <a:off x="-2400" y="108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91309" name="Line 173"/>
            <p:cNvSpPr>
              <a:spLocks noChangeShapeType="1"/>
            </p:cNvSpPr>
            <p:nvPr/>
          </p:nvSpPr>
          <p:spPr bwMode="auto">
            <a:xfrm>
              <a:off x="-2408" y="1374"/>
              <a:ext cx="20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91310" name="Line 174"/>
          <p:cNvSpPr>
            <a:spLocks noChangeShapeType="1"/>
          </p:cNvSpPr>
          <p:nvPr/>
        </p:nvSpPr>
        <p:spPr bwMode="auto">
          <a:xfrm flipV="1">
            <a:off x="3911600" y="50292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91311" name="AutoShape 175"/>
          <p:cNvCxnSpPr>
            <a:cxnSpLocks noChangeShapeType="1"/>
          </p:cNvCxnSpPr>
          <p:nvPr/>
        </p:nvCxnSpPr>
        <p:spPr bwMode="auto">
          <a:xfrm rot="5400000" flipH="1">
            <a:off x="4779962" y="4160838"/>
            <a:ext cx="1133475" cy="2870200"/>
          </a:xfrm>
          <a:prstGeom prst="bentConnector3">
            <a:avLst>
              <a:gd name="adj1" fmla="val 20167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91312" name="Rectangle 176"/>
          <p:cNvSpPr>
            <a:spLocks noChangeArrowheads="1"/>
          </p:cNvSpPr>
          <p:nvPr/>
        </p:nvSpPr>
        <p:spPr bwMode="auto">
          <a:xfrm>
            <a:off x="4648200" y="5743575"/>
            <a:ext cx="1190625" cy="352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Registro Marcas</a:t>
            </a:r>
          </a:p>
          <a:p>
            <a:pPr algn="ctr"/>
            <a:r>
              <a:rPr lang="es-ES_tradnl" sz="1200">
                <a:latin typeface="Arial" charset="0"/>
              </a:rPr>
              <a:t>y Patentes</a:t>
            </a:r>
            <a:endParaRPr lang="es-ES_tradnl" sz="1000">
              <a:latin typeface="Arial" charset="0"/>
            </a:endParaRPr>
          </a:p>
        </p:txBody>
      </p:sp>
      <p:sp>
        <p:nvSpPr>
          <p:cNvPr id="91313" name="Text Box 177"/>
          <p:cNvSpPr txBox="1">
            <a:spLocks noChangeArrowheads="1"/>
          </p:cNvSpPr>
          <p:nvPr/>
        </p:nvSpPr>
        <p:spPr bwMode="auto">
          <a:xfrm>
            <a:off x="3124200" y="1524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>
                <a:latin typeface="Arial" charset="0"/>
              </a:rPr>
              <a:t>Política para el Desarrollo Industrial</a:t>
            </a:r>
          </a:p>
        </p:txBody>
      </p:sp>
      <p:sp>
        <p:nvSpPr>
          <p:cNvPr id="91314" name="Line 178"/>
          <p:cNvSpPr>
            <a:spLocks noChangeShapeType="1"/>
          </p:cNvSpPr>
          <p:nvPr/>
        </p:nvSpPr>
        <p:spPr bwMode="auto">
          <a:xfrm flipV="1">
            <a:off x="1104900" y="5876925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cxnSp>
        <p:nvCxnSpPr>
          <p:cNvPr id="91315" name="AutoShape 179"/>
          <p:cNvCxnSpPr>
            <a:cxnSpLocks noChangeShapeType="1"/>
          </p:cNvCxnSpPr>
          <p:nvPr/>
        </p:nvCxnSpPr>
        <p:spPr bwMode="auto">
          <a:xfrm rot="16200000" flipH="1">
            <a:off x="5737225" y="4035425"/>
            <a:ext cx="469900" cy="2838450"/>
          </a:xfrm>
          <a:prstGeom prst="bentConnector2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</p:cxnSp>
      <p:sp>
        <p:nvSpPr>
          <p:cNvPr id="91316" name="Rectangle 180"/>
          <p:cNvSpPr>
            <a:spLocks noChangeArrowheads="1"/>
          </p:cNvSpPr>
          <p:nvPr/>
        </p:nvSpPr>
        <p:spPr bwMode="auto">
          <a:xfrm>
            <a:off x="6096000" y="5486400"/>
            <a:ext cx="1219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Mercadeo local</a:t>
            </a:r>
          </a:p>
          <a:p>
            <a:pPr algn="ctr"/>
            <a:r>
              <a:rPr lang="es-ES_tradnl" sz="1200">
                <a:latin typeface="Arial" charset="0"/>
              </a:rPr>
              <a:t> y exportaciones</a:t>
            </a:r>
            <a:endParaRPr lang="es-ES_tradnl" sz="1000">
              <a:latin typeface="Arial" charset="0"/>
            </a:endParaRPr>
          </a:p>
        </p:txBody>
      </p:sp>
      <p:sp>
        <p:nvSpPr>
          <p:cNvPr id="91317" name="Rectangle 181"/>
          <p:cNvSpPr>
            <a:spLocks noChangeArrowheads="1"/>
          </p:cNvSpPr>
          <p:nvPr/>
        </p:nvSpPr>
        <p:spPr bwMode="auto">
          <a:xfrm>
            <a:off x="8077200" y="2178050"/>
            <a:ext cx="990600" cy="361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Promoción de</a:t>
            </a:r>
          </a:p>
          <a:p>
            <a:pPr algn="ctr"/>
            <a:r>
              <a:rPr lang="es-ES_tradnl" sz="1200">
                <a:latin typeface="Arial" charset="0"/>
              </a:rPr>
              <a:t>Inversión Ext.</a:t>
            </a:r>
            <a:endParaRPr lang="es-ES_tradnl" sz="1000">
              <a:latin typeface="Arial" charset="0"/>
            </a:endParaRPr>
          </a:p>
        </p:txBody>
      </p:sp>
      <p:cxnSp>
        <p:nvCxnSpPr>
          <p:cNvPr id="91318" name="AutoShape 182"/>
          <p:cNvCxnSpPr>
            <a:cxnSpLocks noChangeShapeType="1"/>
            <a:stCxn id="91227" idx="3"/>
            <a:endCxn id="91317" idx="1"/>
          </p:cNvCxnSpPr>
          <p:nvPr/>
        </p:nvCxnSpPr>
        <p:spPr bwMode="auto">
          <a:xfrm flipV="1">
            <a:off x="7924800" y="2359025"/>
            <a:ext cx="152400" cy="19843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</p:cxnSp>
      <p:sp>
        <p:nvSpPr>
          <p:cNvPr id="91319" name="Rectangle 183"/>
          <p:cNvSpPr>
            <a:spLocks noChangeArrowheads="1"/>
          </p:cNvSpPr>
          <p:nvPr/>
        </p:nvSpPr>
        <p:spPr bwMode="auto">
          <a:xfrm>
            <a:off x="3200400" y="609600"/>
            <a:ext cx="5791200" cy="942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NI" sz="1400" b="1">
                <a:solidFill>
                  <a:schemeClr val="bg1"/>
                </a:solidFill>
              </a:rPr>
              <a:t>Impulsar las condiciones del entorno de políticas económicas, marco regulatorio e institucional que incentiven el ahorro nacional y promuevan la inversión nacional y extranjera, facilitando a las empresas su instalación y operación.</a:t>
            </a:r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91320" name="Rectangle 184"/>
          <p:cNvSpPr>
            <a:spLocks noChangeArrowheads="1"/>
          </p:cNvSpPr>
          <p:nvPr/>
        </p:nvSpPr>
        <p:spPr bwMode="auto">
          <a:xfrm>
            <a:off x="3211513" y="593725"/>
            <a:ext cx="5791200" cy="942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400" b="1">
                <a:solidFill>
                  <a:schemeClr val="bg1"/>
                </a:solidFill>
              </a:rPr>
              <a:t>Mejorar la calificación de los recursos humanos, tanto en su capacidad y competencia para crear y administrar empresas, como en lo referente a la calificación técnica y científica.</a:t>
            </a:r>
          </a:p>
          <a:p>
            <a:pPr algn="l"/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91321" name="Rectangle 185"/>
          <p:cNvSpPr>
            <a:spLocks noChangeArrowheads="1"/>
          </p:cNvSpPr>
          <p:nvPr/>
        </p:nvSpPr>
        <p:spPr bwMode="auto">
          <a:xfrm>
            <a:off x="3276600" y="609600"/>
            <a:ext cx="5791200" cy="942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s-ES" sz="1400" b="1">
              <a:solidFill>
                <a:schemeClr val="bg1"/>
              </a:solidFill>
            </a:endParaRPr>
          </a:p>
          <a:p>
            <a:pPr algn="l"/>
            <a:r>
              <a:rPr lang="es-ES" sz="1400" b="1">
                <a:solidFill>
                  <a:schemeClr val="bg1"/>
                </a:solidFill>
              </a:rPr>
              <a:t>Facilitar el acceso a recursos financieros para la inversión. </a:t>
            </a:r>
          </a:p>
          <a:p>
            <a:pPr algn="l"/>
            <a:endParaRPr lang="es-ES" sz="1400" b="1">
              <a:solidFill>
                <a:schemeClr val="bg1"/>
              </a:solidFill>
            </a:endParaRPr>
          </a:p>
          <a:p>
            <a:pPr algn="l"/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91322" name="Rectangle 186"/>
          <p:cNvSpPr>
            <a:spLocks noChangeArrowheads="1"/>
          </p:cNvSpPr>
          <p:nvPr/>
        </p:nvSpPr>
        <p:spPr bwMode="auto">
          <a:xfrm>
            <a:off x="5257800" y="1676400"/>
            <a:ext cx="9144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Co Inversión</a:t>
            </a:r>
          </a:p>
        </p:txBody>
      </p:sp>
      <p:sp>
        <p:nvSpPr>
          <p:cNvPr id="91323" name="Rectangle 187"/>
          <p:cNvSpPr>
            <a:spLocks noChangeArrowheads="1"/>
          </p:cNvSpPr>
          <p:nvPr/>
        </p:nvSpPr>
        <p:spPr bwMode="auto">
          <a:xfrm>
            <a:off x="6324600" y="1676400"/>
            <a:ext cx="1447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200">
                <a:latin typeface="Arial" charset="0"/>
              </a:rPr>
              <a:t>Fondos Compartidos</a:t>
            </a:r>
          </a:p>
        </p:txBody>
      </p:sp>
      <p:sp>
        <p:nvSpPr>
          <p:cNvPr id="91324" name="Rectangle 188"/>
          <p:cNvSpPr>
            <a:spLocks noChangeArrowheads="1"/>
          </p:cNvSpPr>
          <p:nvPr/>
        </p:nvSpPr>
        <p:spPr bwMode="auto">
          <a:xfrm>
            <a:off x="3276600" y="609600"/>
            <a:ext cx="5791200" cy="942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s-ES" sz="1400" b="1">
              <a:solidFill>
                <a:schemeClr val="bg1"/>
              </a:solidFill>
            </a:endParaRPr>
          </a:p>
          <a:p>
            <a:pPr algn="l"/>
            <a:r>
              <a:rPr lang="es-ES" sz="1400" b="1">
                <a:solidFill>
                  <a:schemeClr val="bg1"/>
                </a:solidFill>
              </a:rPr>
              <a:t>Mejorar la infraestructura y la competitividad de los servicios asociados (energía eléctrica, transporte, comunicaciones,...)</a:t>
            </a:r>
          </a:p>
          <a:p>
            <a:pPr algn="l"/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91325" name="Rectangle 189"/>
          <p:cNvSpPr>
            <a:spLocks noChangeArrowheads="1"/>
          </p:cNvSpPr>
          <p:nvPr/>
        </p:nvSpPr>
        <p:spPr bwMode="auto">
          <a:xfrm>
            <a:off x="3276600" y="609600"/>
            <a:ext cx="5791200" cy="942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ES" sz="1400" b="1">
                <a:solidFill>
                  <a:schemeClr val="bg1"/>
                </a:solidFill>
              </a:rPr>
              <a:t>Fomentar la industrialización: provisión de servicios de información, investigación, asistencia técnica, capacitación, estándares y normas de calidad, inteligencia y organización de mercados, organización empresarial y otros. </a:t>
            </a:r>
          </a:p>
        </p:txBody>
      </p:sp>
      <p:sp>
        <p:nvSpPr>
          <p:cNvPr id="91326" name="Rectangle 190"/>
          <p:cNvSpPr>
            <a:spLocks noChangeArrowheads="1"/>
          </p:cNvSpPr>
          <p:nvPr/>
        </p:nvSpPr>
        <p:spPr bwMode="auto">
          <a:xfrm>
            <a:off x="3276600" y="609600"/>
            <a:ext cx="5791200" cy="942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s-ES" sz="1400" b="1">
              <a:solidFill>
                <a:schemeClr val="bg1"/>
              </a:solidFill>
            </a:endParaRPr>
          </a:p>
          <a:p>
            <a:pPr algn="l"/>
            <a:endParaRPr lang="es-ES" sz="1400" b="1">
              <a:solidFill>
                <a:schemeClr val="bg1"/>
              </a:solidFill>
            </a:endParaRPr>
          </a:p>
          <a:p>
            <a:pPr algn="l"/>
            <a:r>
              <a:rPr lang="es-ES" sz="1400" b="1">
                <a:solidFill>
                  <a:schemeClr val="bg1"/>
                </a:solidFill>
              </a:rPr>
              <a:t>Desarrollo industrial ambientalmente sostenible e inclusivo. </a:t>
            </a:r>
          </a:p>
          <a:p>
            <a:pPr algn="l"/>
            <a:endParaRPr lang="es-ES" sz="1400" b="1">
              <a:solidFill>
                <a:schemeClr val="bg1"/>
              </a:solidFill>
            </a:endParaRPr>
          </a:p>
        </p:txBody>
      </p:sp>
      <p:sp>
        <p:nvSpPr>
          <p:cNvPr id="91327" name="Rectangle 191"/>
          <p:cNvSpPr>
            <a:spLocks noChangeArrowheads="1"/>
          </p:cNvSpPr>
          <p:nvPr/>
        </p:nvSpPr>
        <p:spPr bwMode="auto">
          <a:xfrm>
            <a:off x="3124200" y="1663700"/>
            <a:ext cx="1692275" cy="1714500"/>
          </a:xfrm>
          <a:prstGeom prst="rect">
            <a:avLst/>
          </a:prstGeom>
          <a:solidFill>
            <a:srgbClr val="FFFFCC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</a:t>
            </a:r>
          </a:p>
          <a:p>
            <a:pPr algn="ctr"/>
            <a:r>
              <a:rPr lang="es-ES_tradnl">
                <a:latin typeface="Arial" charset="0"/>
              </a:rPr>
              <a:t>Físico</a:t>
            </a:r>
          </a:p>
        </p:txBody>
      </p:sp>
      <p:sp>
        <p:nvSpPr>
          <p:cNvPr id="91328" name="Rectangle 192"/>
          <p:cNvSpPr>
            <a:spLocks noChangeArrowheads="1"/>
          </p:cNvSpPr>
          <p:nvPr/>
        </p:nvSpPr>
        <p:spPr bwMode="auto">
          <a:xfrm>
            <a:off x="4787900" y="2171700"/>
            <a:ext cx="3219450" cy="1209675"/>
          </a:xfrm>
          <a:prstGeom prst="rect">
            <a:avLst/>
          </a:prstGeom>
          <a:solidFill>
            <a:srgbClr val="FFCC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 Financiero</a:t>
            </a:r>
          </a:p>
        </p:txBody>
      </p:sp>
      <p:sp>
        <p:nvSpPr>
          <p:cNvPr id="91329" name="Rectangle 193"/>
          <p:cNvSpPr>
            <a:spLocks noChangeArrowheads="1"/>
          </p:cNvSpPr>
          <p:nvPr/>
        </p:nvSpPr>
        <p:spPr bwMode="auto">
          <a:xfrm>
            <a:off x="4800600" y="3378200"/>
            <a:ext cx="1466850" cy="1371600"/>
          </a:xfrm>
          <a:prstGeom prst="rect">
            <a:avLst/>
          </a:prstGeom>
          <a:solidFill>
            <a:srgbClr val="FFCC6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 </a:t>
            </a:r>
          </a:p>
          <a:p>
            <a:pPr algn="ctr"/>
            <a:r>
              <a:rPr lang="es-ES_tradnl">
                <a:latin typeface="Arial" charset="0"/>
              </a:rPr>
              <a:t>Humano</a:t>
            </a:r>
          </a:p>
        </p:txBody>
      </p:sp>
      <p:sp>
        <p:nvSpPr>
          <p:cNvPr id="91330" name="Rectangle 194"/>
          <p:cNvSpPr>
            <a:spLocks noChangeArrowheads="1"/>
          </p:cNvSpPr>
          <p:nvPr/>
        </p:nvSpPr>
        <p:spPr bwMode="auto">
          <a:xfrm>
            <a:off x="3124200" y="3390900"/>
            <a:ext cx="1676400" cy="1709738"/>
          </a:xfrm>
          <a:prstGeom prst="rect">
            <a:avLst/>
          </a:prstGeom>
          <a:solidFill>
            <a:srgbClr val="CC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Capital</a:t>
            </a:r>
          </a:p>
          <a:p>
            <a:pPr algn="ctr"/>
            <a:r>
              <a:rPr lang="es-ES_tradnl">
                <a:latin typeface="Arial" charset="0"/>
              </a:rPr>
              <a:t>Intangible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91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912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91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912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 tmFilter="0, 0; .2, .5; .8, .5; 1, 0"/>
                                        <p:tgtEl>
                                          <p:spTgt spid="91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000" autoRev="1" fill="hold"/>
                                        <p:tgtEl>
                                          <p:spTgt spid="912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91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912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1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12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91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912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 tmFilter="0, 0; .2, .5; .8, .5; 1, 0"/>
                                        <p:tgtEl>
                                          <p:spTgt spid="91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000" autoRev="1" fill="hold"/>
                                        <p:tgtEl>
                                          <p:spTgt spid="91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 tmFilter="0, 0; .2, .5; .8, .5; 1, 0"/>
                                        <p:tgtEl>
                                          <p:spTgt spid="912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000" autoRev="1" fill="hold"/>
                                        <p:tgtEl>
                                          <p:spTgt spid="912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 tmFilter="0, 0; .2, .5; .8, .5; 1, 0"/>
                                        <p:tgtEl>
                                          <p:spTgt spid="912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000" autoRev="1" fill="hold"/>
                                        <p:tgtEl>
                                          <p:spTgt spid="912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91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913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 tmFilter="0, 0; .2, .5; .8, .5; 1, 0"/>
                                        <p:tgtEl>
                                          <p:spTgt spid="912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000" autoRev="1" fill="hold"/>
                                        <p:tgtEl>
                                          <p:spTgt spid="912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 tmFilter="0, 0; .2, .5; .8, .5; 1, 0"/>
                                        <p:tgtEl>
                                          <p:spTgt spid="912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000" autoRev="1" fill="hold"/>
                                        <p:tgtEl>
                                          <p:spTgt spid="912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 tmFilter="0, 0; .2, .5; .8, .5; 1, 0"/>
                                        <p:tgtEl>
                                          <p:spTgt spid="91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000" autoRev="1" fill="hold"/>
                                        <p:tgtEl>
                                          <p:spTgt spid="912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 tmFilter="0, 0; .2, .5; .8, .5; 1, 0"/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000" autoRev="1" fill="hold"/>
                                        <p:tgtEl>
                                          <p:spTgt spid="912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 tmFilter="0, 0; .2, .5; .8, .5; 1, 0"/>
                                        <p:tgtEl>
                                          <p:spTgt spid="912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1000" autoRev="1" fill="hold"/>
                                        <p:tgtEl>
                                          <p:spTgt spid="912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91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913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 tmFilter="0, 0; .2, .5; .8, .5; 1, 0"/>
                                        <p:tgtEl>
                                          <p:spTgt spid="913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000" autoRev="1" fill="hold"/>
                                        <p:tgtEl>
                                          <p:spTgt spid="913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 tmFilter="0, 0; .2, .5; .8, .5; 1, 0"/>
                                        <p:tgtEl>
                                          <p:spTgt spid="91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000" autoRev="1" fill="hold"/>
                                        <p:tgtEl>
                                          <p:spTgt spid="912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91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1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91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91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91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91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91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9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9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9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91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91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91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91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91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91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91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91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9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9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91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1000"/>
                                        <p:tgtEl>
                                          <p:spTgt spid="9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 tmFilter="0, 0; .2, .5; .8, .5; 1, 0"/>
                                        <p:tgtEl>
                                          <p:spTgt spid="91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1000" autoRev="1" fill="hold"/>
                                        <p:tgtEl>
                                          <p:spTgt spid="912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 tmFilter="0, 0; .2, .5; .8, .5; 1, 0"/>
                                        <p:tgtEl>
                                          <p:spTgt spid="91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1000" autoRev="1" fill="hold"/>
                                        <p:tgtEl>
                                          <p:spTgt spid="912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 tmFilter="0, 0; .2, .5; .8, .5; 1, 0"/>
                                        <p:tgtEl>
                                          <p:spTgt spid="91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1000" autoRev="1" fill="hold"/>
                                        <p:tgtEl>
                                          <p:spTgt spid="912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91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1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91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91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91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1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1000"/>
                                        <p:tgtEl>
                                          <p:spTgt spid="9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 tmFilter="0, 0; .2, .5; .8, .5; 1, 0"/>
                                        <p:tgtEl>
                                          <p:spTgt spid="912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1000" autoRev="1" fill="hold"/>
                                        <p:tgtEl>
                                          <p:spTgt spid="912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 tmFilter="0, 0; .2, .5; .8, .5; 1, 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2" dur="1000" autoRev="1" fill="hold"/>
                                        <p:tgtEl>
                                          <p:spTgt spid="912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9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9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9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91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9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9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91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91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91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91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2000"/>
                                        <p:tgtEl>
                                          <p:spTgt spid="91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1000"/>
                                        <p:tgtEl>
                                          <p:spTgt spid="9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 tmFilter="0, 0; .2, .5; .8, .5; 1, 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3" dur="1000" autoRev="1" fill="hold"/>
                                        <p:tgtEl>
                                          <p:spTgt spid="911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 tmFilter="0, 0; .2, .5; .8, .5; 1, 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6" dur="1000" autoRev="1" fill="hold"/>
                                        <p:tgtEl>
                                          <p:spTgt spid="9118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 tmFilter="0, 0; .2, .5; .8, .5; 1, 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9" dur="1000" autoRev="1" fill="hold"/>
                                        <p:tgtEl>
                                          <p:spTgt spid="91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 tmFilter="0, 0; .2, .5; .8, .5; 1, 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2" dur="1000" autoRev="1" fill="hold"/>
                                        <p:tgtEl>
                                          <p:spTgt spid="911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2000" tmFilter="0, 0; .2, .5; .8, .5; 1, 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5" dur="1000" autoRev="1" fill="hold"/>
                                        <p:tgtEl>
                                          <p:spTgt spid="91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2000" tmFilter="0, 0; .2, .5; .8, .5; 1, 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8" dur="1000" autoRev="1" fill="hold"/>
                                        <p:tgtEl>
                                          <p:spTgt spid="911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2000" tmFilter="0, 0; .2, .5; .8, .5; 1, 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1" dur="1000" autoRev="1" fill="hold"/>
                                        <p:tgtEl>
                                          <p:spTgt spid="9120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2000" tmFilter="0, 0; .2, .5; .8, .5; 1, 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4" dur="1000" autoRev="1" fill="hold"/>
                                        <p:tgtEl>
                                          <p:spTgt spid="91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2000" tmFilter="0, 0; .2, .5; .8, .5; 1, 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7" dur="1000" autoRev="1" fill="hold"/>
                                        <p:tgtEl>
                                          <p:spTgt spid="91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2000" tmFilter="0, 0; .2, .5; .8, .5; 1, 0"/>
                                        <p:tgtEl>
                                          <p:spTgt spid="91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0" dur="1000" autoRev="1" fill="hold"/>
                                        <p:tgtEl>
                                          <p:spTgt spid="912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2" dur="2000" tmFilter="0, 0; .2, .5; .8, .5; 1, 0"/>
                                        <p:tgtEl>
                                          <p:spTgt spid="91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3" dur="1000" autoRev="1" fill="hold"/>
                                        <p:tgtEl>
                                          <p:spTgt spid="912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 tmFilter="0, 0; .2, .5; .8, .5; 1, 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6" dur="1000" autoRev="1" fill="hold"/>
                                        <p:tgtEl>
                                          <p:spTgt spid="91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2000" tmFilter="0, 0; .2, .5; .8, .5; 1, 0"/>
                                        <p:tgtEl>
                                          <p:spTgt spid="911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9" dur="1000" autoRev="1" fill="hold"/>
                                        <p:tgtEl>
                                          <p:spTgt spid="911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 tmFilter="0, 0; .2, .5; .8, .5; 1, 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2" dur="1000" autoRev="1" fill="hold"/>
                                        <p:tgtEl>
                                          <p:spTgt spid="911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 tmFilter="0, 0; .2, .5; .8, .5; 1, 0"/>
                                        <p:tgtEl>
                                          <p:spTgt spid="91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5" dur="1000" autoRev="1" fill="hold"/>
                                        <p:tgtEl>
                                          <p:spTgt spid="912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2000" tmFilter="0, 0; .2, .5; .8, .5; 1, 0"/>
                                        <p:tgtEl>
                                          <p:spTgt spid="91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8" dur="1000" autoRev="1" fill="hold"/>
                                        <p:tgtEl>
                                          <p:spTgt spid="912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2000" tmFilter="0, 0; .2, .5; .8, .5; 1, 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1" dur="1000" autoRev="1" fill="hold"/>
                                        <p:tgtEl>
                                          <p:spTgt spid="911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2000" tmFilter="0, 0; .2, .5; .8, .5; 1, 0"/>
                                        <p:tgtEl>
                                          <p:spTgt spid="912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4" dur="1000" autoRev="1" fill="hold"/>
                                        <p:tgtEl>
                                          <p:spTgt spid="912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 tmFilter="0, 0; .2, .5; .8, .5; 1, 0"/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7" dur="1000" autoRev="1" fill="hold"/>
                                        <p:tgtEl>
                                          <p:spTgt spid="912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1" dur="2000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/>
                                        <p:tgtEl>
                                          <p:spTgt spid="91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6" dur="2000"/>
                                        <p:tgtEl>
                                          <p:spTgt spid="91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/>
                                        <p:tgtEl>
                                          <p:spTgt spid="91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8" dur="20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2000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2000"/>
                                        <p:tgtEl>
                                          <p:spTgt spid="91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6" dur="2000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2000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8" dur="20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1" dur="2000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2000"/>
                                        <p:tgtEl>
                                          <p:spTgt spid="91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20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2000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0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8" dur="2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1" dur="2000"/>
                                        <p:tgtEl>
                                          <p:spTgt spid="9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2000"/>
                                        <p:tgtEl>
                                          <p:spTgt spid="9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3" dur="2000"/>
                                        <p:tgtEl>
                                          <p:spTgt spid="9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6" dur="2000"/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2000"/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91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2000"/>
                                        <p:tgtEl>
                                          <p:spTgt spid="9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2000"/>
                                        <p:tgtEl>
                                          <p:spTgt spid="9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3" dur="2000"/>
                                        <p:tgtEl>
                                          <p:spTgt spid="91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2000"/>
                                        <p:tgtEl>
                                          <p:spTgt spid="9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0"/>
                                        <p:tgtEl>
                                          <p:spTgt spid="9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8" dur="2000"/>
                                        <p:tgtEl>
                                          <p:spTgt spid="91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1" dur="2000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0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2000"/>
                                        <p:tgtEl>
                                          <p:spTgt spid="91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2000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2000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1" dur="2000"/>
                                        <p:tgtEl>
                                          <p:spTgt spid="91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2000"/>
                                        <p:tgtEl>
                                          <p:spTgt spid="91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3" dur="2000"/>
                                        <p:tgtEl>
                                          <p:spTgt spid="91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2000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2000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8" dur="2000"/>
                                        <p:tgtEl>
                                          <p:spTgt spid="91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2000"/>
                                        <p:tgtEl>
                                          <p:spTgt spid="9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/>
                                        <p:tgtEl>
                                          <p:spTgt spid="9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9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2000"/>
                                        <p:tgtEl>
                                          <p:spTgt spid="9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2000"/>
                                        <p:tgtEl>
                                          <p:spTgt spid="9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8" dur="2000"/>
                                        <p:tgtEl>
                                          <p:spTgt spid="91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1" dur="2000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2000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20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2000"/>
                                        <p:tgtEl>
                                          <p:spTgt spid="9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2000"/>
                                        <p:tgtEl>
                                          <p:spTgt spid="9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8" dur="2000"/>
                                        <p:tgtEl>
                                          <p:spTgt spid="91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1" dur="2000"/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2000"/>
                                        <p:tgtEl>
                                          <p:spTgt spid="9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3" dur="2000"/>
                                        <p:tgtEl>
                                          <p:spTgt spid="91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91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0" dur="1000"/>
                                        <p:tgtEl>
                                          <p:spTgt spid="9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2000" tmFilter="0, 0; .2, .5; .8, .5; 1, 0"/>
                                        <p:tgtEl>
                                          <p:spTgt spid="91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5" dur="1000" autoRev="1" fill="hold"/>
                                        <p:tgtEl>
                                          <p:spTgt spid="91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2000" tmFilter="0, 0; .2, .5; .8, .5; 1, 0"/>
                                        <p:tgtEl>
                                          <p:spTgt spid="91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8" dur="1000" autoRev="1" fill="hold"/>
                                        <p:tgtEl>
                                          <p:spTgt spid="912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2000" tmFilter="0, 0; .2, .5; .8, .5; 1, 0"/>
                                        <p:tgtEl>
                                          <p:spTgt spid="91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1" dur="1000" autoRev="1" fill="hold"/>
                                        <p:tgtEl>
                                          <p:spTgt spid="912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2000" tmFilter="0, 0; .2, .5; .8, .5; 1, 0"/>
                                        <p:tgtEl>
                                          <p:spTgt spid="91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4" dur="1000" autoRev="1" fill="hold"/>
                                        <p:tgtEl>
                                          <p:spTgt spid="912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2000" tmFilter="0, 0; .2, .5; .8, .5; 1, 0"/>
                                        <p:tgtEl>
                                          <p:spTgt spid="91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7" dur="1000" autoRev="1" fill="hold"/>
                                        <p:tgtEl>
                                          <p:spTgt spid="913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9" dur="1000" fill="hold"/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3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5" dur="2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7" dur="20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9" dur="20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1" dur="20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3" dur="20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4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5" dur="20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7" dur="2000" fill="hold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9" dur="2000" fill="hold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3" dur="2000"/>
                                        <p:tgtEl>
                                          <p:spTgt spid="91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2000"/>
                            </p:stCondLst>
                            <p:childTnLst>
                              <p:par>
                                <p:cTn id="4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1000"/>
                                        <p:tgtEl>
                                          <p:spTgt spid="9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2" dur="2000"/>
                                        <p:tgtEl>
                                          <p:spTgt spid="9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2000"/>
                                        <p:tgtEl>
                                          <p:spTgt spid="9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4" dur="2000"/>
                                        <p:tgtEl>
                                          <p:spTgt spid="91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7" dur="2000"/>
                                        <p:tgtEl>
                                          <p:spTgt spid="9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2000"/>
                                        <p:tgtEl>
                                          <p:spTgt spid="9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9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2000"/>
                                        <p:tgtEl>
                                          <p:spTgt spid="9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000"/>
                                        <p:tgtEl>
                                          <p:spTgt spid="9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4" dur="2000"/>
                                        <p:tgtEl>
                                          <p:spTgt spid="91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7" dur="2000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2000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9" dur="2000"/>
                                        <p:tgtEl>
                                          <p:spTgt spid="91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2" dur="2000"/>
                                        <p:tgtEl>
                                          <p:spTgt spid="91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2000"/>
                                        <p:tgtEl>
                                          <p:spTgt spid="91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4" dur="2000"/>
                                        <p:tgtEl>
                                          <p:spTgt spid="91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7" dur="500"/>
                                        <p:tgtEl>
                                          <p:spTgt spid="9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/>
                                        <p:tgtEl>
                                          <p:spTgt spid="9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9" dur="500"/>
                                        <p:tgtEl>
                                          <p:spTgt spid="9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2" dur="1000"/>
                                        <p:tgtEl>
                                          <p:spTgt spid="91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5" dur="1000"/>
                                        <p:tgtEl>
                                          <p:spTgt spid="91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8" dur="1000"/>
                                        <p:tgtEl>
                                          <p:spTgt spid="91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/>
                                        <p:tgtEl>
                                          <p:spTgt spid="91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200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200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4" dur="2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7" dur="2000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2000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9" dur="2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2000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2000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20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7" dur="2000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2000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9" dur="20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2000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2000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20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7" dur="200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2000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9" dur="20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2" dur="2000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2000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4" dur="2000"/>
                                        <p:tgtEl>
                                          <p:spTgt spid="91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7" dur="2000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2000"/>
                                        <p:tgtEl>
                                          <p:spTgt spid="9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9" dur="20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2" dur="2000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2000"/>
                                        <p:tgtEl>
                                          <p:spTgt spid="91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4" dur="2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5" dur="2000"/>
                                        <p:tgtEl>
                                          <p:spTgt spid="91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1000"/>
                            </p:stCondLst>
                            <p:childTnLst>
                              <p:par>
                                <p:cTn id="60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2000"/>
                            </p:stCondLst>
                            <p:childTnLst>
                              <p:par>
                                <p:cTn id="60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39" grpId="0" animBg="1"/>
      <p:bldP spid="91140" grpId="0" animBg="1"/>
      <p:bldP spid="91146" grpId="0" animBg="1"/>
      <p:bldP spid="91146" grpId="1" animBg="1"/>
      <p:bldP spid="91147" grpId="0" animBg="1"/>
      <p:bldP spid="91147" grpId="1" animBg="1"/>
      <p:bldP spid="91148" grpId="0" animBg="1"/>
      <p:bldP spid="91148" grpId="1" animBg="1"/>
      <p:bldP spid="91149" grpId="0" animBg="1"/>
      <p:bldP spid="91149" grpId="1" animBg="1"/>
      <p:bldP spid="91150" grpId="0" animBg="1"/>
      <p:bldP spid="91150" grpId="1" animBg="1"/>
      <p:bldP spid="91160" grpId="0" animBg="1"/>
      <p:bldP spid="91160" grpId="1" animBg="1"/>
      <p:bldP spid="91165" grpId="0" animBg="1"/>
      <p:bldP spid="91165" grpId="1" animBg="1"/>
      <p:bldP spid="91172" grpId="0" animBg="1"/>
      <p:bldP spid="91172" grpId="1" animBg="1"/>
      <p:bldP spid="91179" grpId="0" animBg="1"/>
      <p:bldP spid="91179" grpId="1" animBg="1"/>
      <p:bldP spid="91181" grpId="0" animBg="1"/>
      <p:bldP spid="91181" grpId="1" animBg="1"/>
      <p:bldP spid="91182" grpId="0" animBg="1"/>
      <p:bldP spid="91182" grpId="1" animBg="1"/>
      <p:bldP spid="91183" grpId="0" animBg="1"/>
      <p:bldP spid="91183" grpId="1" animBg="1"/>
      <p:bldP spid="91202" grpId="0" animBg="1"/>
      <p:bldP spid="91202" grpId="1" animBg="1"/>
      <p:bldP spid="91205" grpId="0" animBg="1"/>
      <p:bldP spid="91205" grpId="1" animBg="1"/>
      <p:bldP spid="91208" grpId="0" animBg="1"/>
      <p:bldP spid="91208" grpId="1" animBg="1"/>
      <p:bldP spid="91211" grpId="0" animBg="1"/>
      <p:bldP spid="91211" grpId="1" animBg="1"/>
      <p:bldP spid="91214" grpId="0" animBg="1"/>
      <p:bldP spid="91215" grpId="0" animBg="1"/>
      <p:bldP spid="91215" grpId="1" animBg="1"/>
      <p:bldP spid="91215" grpId="2" animBg="1"/>
      <p:bldP spid="91237" grpId="0" animBg="1"/>
      <p:bldP spid="91237" grpId="1" animBg="1"/>
      <p:bldP spid="91238" grpId="0" animBg="1"/>
      <p:bldP spid="91238" grpId="1" animBg="1"/>
      <p:bldP spid="91239" grpId="0" animBg="1"/>
      <p:bldP spid="91239" grpId="1" animBg="1"/>
      <p:bldP spid="91240" grpId="0" animBg="1"/>
      <p:bldP spid="91240" grpId="1" animBg="1"/>
      <p:bldP spid="91244" grpId="0" animBg="1"/>
      <p:bldP spid="91244" grpId="1" animBg="1"/>
      <p:bldP spid="91245" grpId="0" animBg="1"/>
      <p:bldP spid="91245" grpId="1" animBg="1"/>
      <p:bldP spid="91246" grpId="0" animBg="1"/>
      <p:bldP spid="91246" grpId="1" animBg="1"/>
      <p:bldP spid="91247" grpId="0" animBg="1"/>
      <p:bldP spid="91247" grpId="1" animBg="1"/>
      <p:bldP spid="91251" grpId="0" animBg="1"/>
      <p:bldP spid="91251" grpId="1" animBg="1"/>
      <p:bldP spid="91252" grpId="0" animBg="1"/>
      <p:bldP spid="91252" grpId="1" animBg="1"/>
      <p:bldP spid="91253" grpId="0" animBg="1"/>
      <p:bldP spid="91253" grpId="1" animBg="1"/>
      <p:bldP spid="91254" grpId="0" animBg="1"/>
      <p:bldP spid="91255" grpId="0" animBg="1"/>
      <p:bldP spid="91255" grpId="1" animBg="1"/>
      <p:bldP spid="91263" grpId="0" animBg="1"/>
      <p:bldP spid="91263" grpId="1" animBg="1"/>
      <p:bldP spid="91264" grpId="0" animBg="1"/>
      <p:bldP spid="91264" grpId="1" animBg="1"/>
      <p:bldP spid="91265" grpId="0" animBg="1"/>
      <p:bldP spid="91265" grpId="1" animBg="1"/>
      <p:bldP spid="91267" grpId="0" animBg="1"/>
      <p:bldP spid="91267" grpId="1" animBg="1"/>
      <p:bldP spid="91271" grpId="0" animBg="1"/>
      <p:bldP spid="91271" grpId="1" animBg="1"/>
      <p:bldP spid="91277" grpId="0" animBg="1"/>
      <p:bldP spid="91277" grpId="1" animBg="1"/>
      <p:bldP spid="91279" grpId="0" animBg="1"/>
      <p:bldP spid="91279" grpId="1" animBg="1"/>
      <p:bldP spid="91280" grpId="0" animBg="1"/>
      <p:bldP spid="91280" grpId="1" animBg="1"/>
      <p:bldP spid="91310" grpId="0" animBg="1"/>
      <p:bldP spid="91312" grpId="0" animBg="1"/>
      <p:bldP spid="91312" grpId="1" animBg="1"/>
      <p:bldP spid="91314" grpId="0" animBg="1"/>
      <p:bldP spid="91314" grpId="1" animBg="1"/>
      <p:bldP spid="91316" grpId="0" animBg="1"/>
      <p:bldP spid="91316" grpId="1" animBg="1"/>
      <p:bldP spid="91317" grpId="0" animBg="1"/>
      <p:bldP spid="91317" grpId="1" animBg="1"/>
      <p:bldP spid="91319" grpId="0" animBg="1"/>
      <p:bldP spid="91319" grpId="1" animBg="1"/>
      <p:bldP spid="91320" grpId="0" animBg="1"/>
      <p:bldP spid="91320" grpId="1" animBg="1"/>
      <p:bldP spid="91321" grpId="0" animBg="1"/>
      <p:bldP spid="91321" grpId="1" animBg="1"/>
      <p:bldP spid="91322" grpId="0" animBg="1"/>
      <p:bldP spid="91322" grpId="1" animBg="1"/>
      <p:bldP spid="91323" grpId="0" animBg="1"/>
      <p:bldP spid="91323" grpId="1" animBg="1"/>
      <p:bldP spid="91324" grpId="0" animBg="1"/>
      <p:bldP spid="91324" grpId="1" animBg="1"/>
      <p:bldP spid="91325" grpId="0" animBg="1"/>
      <p:bldP spid="91325" grpId="1" animBg="1"/>
      <p:bldP spid="91326" grpId="0" animBg="1"/>
      <p:bldP spid="91326" grpId="1" animBg="1"/>
      <p:bldP spid="91327" grpId="0" animBg="1"/>
      <p:bldP spid="91328" grpId="0" animBg="1"/>
      <p:bldP spid="91329" grpId="0" animBg="1"/>
      <p:bldP spid="913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 descr="Papel periódico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2743200" y="2133600"/>
            <a:ext cx="3733800" cy="2667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tIns="298800" anchor="ctr"/>
          <a:lstStyle/>
          <a:p>
            <a:pPr algn="ctr"/>
            <a:r>
              <a:rPr lang="es-NI" b="1">
                <a:solidFill>
                  <a:schemeClr val="bg1"/>
                </a:solidFill>
              </a:rPr>
              <a:t>Política de </a:t>
            </a:r>
          </a:p>
          <a:p>
            <a:pPr algn="ctr"/>
            <a:r>
              <a:rPr lang="es-NI" b="1">
                <a:solidFill>
                  <a:schemeClr val="bg1"/>
                </a:solidFill>
              </a:rPr>
              <a:t>Desarrollo Industrial</a:t>
            </a:r>
            <a:endParaRPr lang="es-ES" b="1">
              <a:solidFill>
                <a:schemeClr val="bg1"/>
              </a:solidFill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6843713" y="1844675"/>
            <a:ext cx="18430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s-NI" sz="1400" b="1">
                <a:latin typeface="Verdana" pitchFamily="34" charset="0"/>
                <a:cs typeface="Arial" charset="0"/>
              </a:rPr>
              <a:t>Transformación Productiva</a:t>
            </a:r>
            <a:endParaRPr lang="es-ES" sz="1400" b="1">
              <a:latin typeface="Verdana" pitchFamily="34" charset="0"/>
              <a:cs typeface="Arial" charset="0"/>
            </a:endParaRPr>
          </a:p>
        </p:txBody>
      </p:sp>
      <p:sp>
        <p:nvSpPr>
          <p:cNvPr id="37925" name="Oval 37"/>
          <p:cNvSpPr>
            <a:spLocks noChangeArrowheads="1"/>
          </p:cNvSpPr>
          <p:nvPr/>
        </p:nvSpPr>
        <p:spPr bwMode="auto">
          <a:xfrm>
            <a:off x="3505200" y="3048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NI" sz="1600" b="1"/>
              <a:t>Clima de Negocios</a:t>
            </a:r>
            <a:endParaRPr lang="es-ES" sz="1600" b="1"/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6248400" y="13716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NI" sz="1600" b="1"/>
              <a:t>Capital Humano</a:t>
            </a:r>
            <a:endParaRPr lang="es-ES" sz="1600" b="1"/>
          </a:p>
        </p:txBody>
      </p:sp>
      <p:sp>
        <p:nvSpPr>
          <p:cNvPr id="37928" name="Oval 40"/>
          <p:cNvSpPr>
            <a:spLocks noChangeArrowheads="1"/>
          </p:cNvSpPr>
          <p:nvPr/>
        </p:nvSpPr>
        <p:spPr bwMode="auto">
          <a:xfrm>
            <a:off x="6858000" y="31242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NI" sz="1600" b="1"/>
              <a:t>Innovación y </a:t>
            </a:r>
          </a:p>
          <a:p>
            <a:pPr algn="ctr"/>
            <a:r>
              <a:rPr lang="es-NI" sz="1600" b="1"/>
              <a:t>Desarrollo Tecnol.</a:t>
            </a:r>
            <a:endParaRPr lang="es-ES" sz="1600" b="1"/>
          </a:p>
        </p:txBody>
      </p:sp>
      <p:sp>
        <p:nvSpPr>
          <p:cNvPr id="37929" name="Oval 41"/>
          <p:cNvSpPr>
            <a:spLocks noChangeArrowheads="1"/>
          </p:cNvSpPr>
          <p:nvPr/>
        </p:nvSpPr>
        <p:spPr bwMode="auto">
          <a:xfrm>
            <a:off x="5334000" y="51054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Mercados de </a:t>
            </a:r>
          </a:p>
          <a:p>
            <a:pPr algn="ctr"/>
            <a:r>
              <a:rPr lang="es-ES" sz="1600" b="1"/>
              <a:t>capital y crédito</a:t>
            </a:r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1295400" y="50292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Infraestructura y</a:t>
            </a:r>
          </a:p>
          <a:p>
            <a:pPr algn="ctr"/>
            <a:r>
              <a:rPr lang="es-ES" sz="1600" b="1"/>
              <a:t>Servicios de Apoyo</a:t>
            </a:r>
          </a:p>
        </p:txBody>
      </p:sp>
      <p:sp>
        <p:nvSpPr>
          <p:cNvPr id="37931" name="Oval 43"/>
          <p:cNvSpPr>
            <a:spLocks noChangeArrowheads="1"/>
          </p:cNvSpPr>
          <p:nvPr/>
        </p:nvSpPr>
        <p:spPr bwMode="auto">
          <a:xfrm>
            <a:off x="76200" y="31242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Transformación y </a:t>
            </a:r>
          </a:p>
          <a:p>
            <a:pPr algn="ctr"/>
            <a:r>
              <a:rPr lang="es-ES" sz="1600" b="1"/>
              <a:t>Organización </a:t>
            </a:r>
          </a:p>
          <a:p>
            <a:pPr algn="ctr"/>
            <a:r>
              <a:rPr lang="es-ES" sz="1600" b="1"/>
              <a:t>Industrial</a:t>
            </a:r>
          </a:p>
        </p:txBody>
      </p:sp>
      <p:sp>
        <p:nvSpPr>
          <p:cNvPr id="37932" name="Oval 44"/>
          <p:cNvSpPr>
            <a:spLocks noChangeArrowheads="1"/>
          </p:cNvSpPr>
          <p:nvPr/>
        </p:nvSpPr>
        <p:spPr bwMode="auto">
          <a:xfrm>
            <a:off x="609600" y="1371600"/>
            <a:ext cx="22098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Mercados de </a:t>
            </a:r>
          </a:p>
          <a:p>
            <a:pPr algn="ctr"/>
            <a:r>
              <a:rPr lang="es-ES" sz="1600" b="1"/>
              <a:t>Productos </a:t>
            </a:r>
          </a:p>
          <a:p>
            <a:pPr algn="ctr"/>
            <a:r>
              <a:rPr lang="es-ES" sz="1600" b="1"/>
              <a:t>e Insumos</a:t>
            </a:r>
          </a:p>
        </p:txBody>
      </p:sp>
      <p:sp>
        <p:nvSpPr>
          <p:cNvPr id="37933" name="Oval 45"/>
          <p:cNvSpPr>
            <a:spLocks noChangeArrowheads="1"/>
          </p:cNvSpPr>
          <p:nvPr/>
        </p:nvSpPr>
        <p:spPr bwMode="auto">
          <a:xfrm>
            <a:off x="4648200" y="2470150"/>
            <a:ext cx="16002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Desarrollo </a:t>
            </a:r>
          </a:p>
          <a:p>
            <a:pPr algn="ctr"/>
            <a:r>
              <a:rPr lang="es-ES" sz="1600" b="1"/>
              <a:t>Inclusivo</a:t>
            </a:r>
          </a:p>
        </p:txBody>
      </p:sp>
      <p:sp>
        <p:nvSpPr>
          <p:cNvPr id="37934" name="Oval 46"/>
          <p:cNvSpPr>
            <a:spLocks noChangeArrowheads="1"/>
          </p:cNvSpPr>
          <p:nvPr/>
        </p:nvSpPr>
        <p:spPr bwMode="auto">
          <a:xfrm>
            <a:off x="3003550" y="2438400"/>
            <a:ext cx="16002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Sostenibilidad </a:t>
            </a:r>
          </a:p>
          <a:p>
            <a:pPr algn="ctr"/>
            <a:r>
              <a:rPr lang="es-ES" sz="1600" b="1"/>
              <a:t>Ambiental</a:t>
            </a:r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3810000" y="3886200"/>
            <a:ext cx="1600200" cy="914400"/>
          </a:xfrm>
          <a:prstGeom prst="ellipse">
            <a:avLst/>
          </a:prstGeom>
          <a:solidFill>
            <a:schemeClr val="bg2"/>
          </a:solidFill>
          <a:ln w="254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S" sz="1600" b="1"/>
              <a:t>Equidad de</a:t>
            </a:r>
          </a:p>
          <a:p>
            <a:pPr algn="ctr"/>
            <a:r>
              <a:rPr lang="es-ES" sz="1600" b="1"/>
              <a:t>Género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5" grpId="0" animBg="1"/>
      <p:bldP spid="37927" grpId="0" animBg="1"/>
      <p:bldP spid="37928" grpId="0" animBg="1"/>
      <p:bldP spid="37929" grpId="0" animBg="1"/>
      <p:bldP spid="37930" grpId="0" animBg="1"/>
      <p:bldP spid="37931" grpId="0" animBg="1"/>
      <p:bldP spid="37932" grpId="0" animBg="1"/>
      <p:bldP spid="37933" grpId="0" animBg="1"/>
      <p:bldP spid="37934" grpId="0" animBg="1"/>
      <p:bldP spid="37935" grpId="0" animBg="1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2249</TotalTime>
  <Words>891</Words>
  <Application>Microsoft Office PowerPoint</Application>
  <PresentationFormat>Presentación en pantalla (4:3)</PresentationFormat>
  <Paragraphs>446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Calibri</vt:lpstr>
      <vt:lpstr>Arial Unicode MS</vt:lpstr>
      <vt:lpstr>Verdana</vt:lpstr>
      <vt:lpstr>Symbol</vt:lpstr>
      <vt:lpstr>Shimmer</vt:lpstr>
      <vt:lpstr>Diseño predeterminado</vt:lpstr>
      <vt:lpstr>La Industria Manufacturera en Nicaragua</vt:lpstr>
      <vt:lpstr>Diapositiva 2</vt:lpstr>
      <vt:lpstr>Diapositiva 3</vt:lpstr>
      <vt:lpstr>Diapositiva 4</vt:lpstr>
      <vt:lpstr>Diapositiva 5</vt:lpstr>
      <vt:lpstr>Diapositiva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Desarrollo Industrial de Nicaragua</dc:title>
  <dc:creator>Arturo Solórzano</dc:creator>
  <cp:lastModifiedBy>Instrucciones</cp:lastModifiedBy>
  <cp:revision>39</cp:revision>
  <dcterms:created xsi:type="dcterms:W3CDTF">2007-06-22T04:51:33Z</dcterms:created>
  <dcterms:modified xsi:type="dcterms:W3CDTF">2012-06-09T03:09:10Z</dcterms:modified>
</cp:coreProperties>
</file>